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1"/>
  </p:notesMasterIdLst>
  <p:sldIdLst>
    <p:sldId id="537" r:id="rId2"/>
    <p:sldId id="538" r:id="rId3"/>
    <p:sldId id="539" r:id="rId4"/>
    <p:sldId id="543" r:id="rId5"/>
    <p:sldId id="599" r:id="rId6"/>
    <p:sldId id="600" r:id="rId7"/>
    <p:sldId id="598" r:id="rId8"/>
    <p:sldId id="565" r:id="rId9"/>
    <p:sldId id="610" r:id="rId10"/>
    <p:sldId id="566" r:id="rId11"/>
    <p:sldId id="567" r:id="rId12"/>
    <p:sldId id="564" r:id="rId13"/>
    <p:sldId id="552" r:id="rId14"/>
    <p:sldId id="553" r:id="rId15"/>
    <p:sldId id="594" r:id="rId16"/>
    <p:sldId id="554" r:id="rId17"/>
    <p:sldId id="545" r:id="rId18"/>
    <p:sldId id="546" r:id="rId19"/>
    <p:sldId id="611" r:id="rId20"/>
    <p:sldId id="573" r:id="rId21"/>
    <p:sldId id="574" r:id="rId22"/>
    <p:sldId id="601" r:id="rId23"/>
    <p:sldId id="575" r:id="rId24"/>
    <p:sldId id="576" r:id="rId25"/>
    <p:sldId id="577" r:id="rId26"/>
    <p:sldId id="612" r:id="rId27"/>
    <p:sldId id="555" r:id="rId28"/>
    <p:sldId id="595" r:id="rId29"/>
    <p:sldId id="557" r:id="rId30"/>
    <p:sldId id="556" r:id="rId31"/>
    <p:sldId id="609" r:id="rId32"/>
    <p:sldId id="608" r:id="rId33"/>
    <p:sldId id="615" r:id="rId34"/>
    <p:sldId id="616" r:id="rId35"/>
    <p:sldId id="617" r:id="rId36"/>
    <p:sldId id="548" r:id="rId37"/>
    <p:sldId id="549" r:id="rId38"/>
    <p:sldId id="580" r:id="rId39"/>
    <p:sldId id="602" r:id="rId40"/>
    <p:sldId id="581" r:id="rId41"/>
    <p:sldId id="582" r:id="rId42"/>
    <p:sldId id="603" r:id="rId43"/>
    <p:sldId id="583" r:id="rId44"/>
    <p:sldId id="604" r:id="rId45"/>
    <p:sldId id="592" r:id="rId46"/>
    <p:sldId id="593" r:id="rId47"/>
    <p:sldId id="613" r:id="rId48"/>
    <p:sldId id="563" r:id="rId49"/>
    <p:sldId id="558" r:id="rId50"/>
    <p:sldId id="596" r:id="rId51"/>
    <p:sldId id="559" r:id="rId52"/>
    <p:sldId id="551" r:id="rId53"/>
    <p:sldId id="540" r:id="rId54"/>
    <p:sldId id="614" r:id="rId55"/>
    <p:sldId id="585" r:id="rId56"/>
    <p:sldId id="586" r:id="rId57"/>
    <p:sldId id="587" r:id="rId58"/>
    <p:sldId id="605" r:id="rId59"/>
    <p:sldId id="588" r:id="rId60"/>
    <p:sldId id="589" r:id="rId61"/>
    <p:sldId id="606" r:id="rId62"/>
    <p:sldId id="590" r:id="rId63"/>
    <p:sldId id="597" r:id="rId64"/>
    <p:sldId id="560" r:id="rId65"/>
    <p:sldId id="562" r:id="rId66"/>
    <p:sldId id="561" r:id="rId67"/>
    <p:sldId id="542" r:id="rId68"/>
    <p:sldId id="607" r:id="rId69"/>
    <p:sldId id="382" r:id="rId70"/>
  </p:sldIdLst>
  <p:sldSz cx="9144000" cy="6858000" type="screen4x3"/>
  <p:notesSz cx="6858000" cy="9144000"/>
  <p:embeddedFontLst>
    <p:embeddedFont>
      <p:font typeface="Franklin Gothic Demi" panose="020B0703020102020204" pitchFamily="34" charset="0"/>
      <p:regular r:id="rId72"/>
      <p:italic r:id="rId73"/>
    </p:embeddedFont>
    <p:embeddedFont>
      <p:font typeface="Calibri" panose="020F0502020204030204" pitchFamily="34" charset="0"/>
      <p:regular r:id="rId74"/>
      <p:bold r:id="rId75"/>
      <p:italic r:id="rId76"/>
      <p:boldItalic r:id="rId7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66CCFF"/>
    <a:srgbClr val="CCECFF"/>
    <a:srgbClr val="0066FF"/>
    <a:srgbClr val="0083E6"/>
    <a:srgbClr val="ECF3AB"/>
    <a:srgbClr val="66FF33"/>
    <a:srgbClr val="010101"/>
    <a:srgbClr val="CC99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261" autoAdjust="0"/>
    <p:restoredTop sz="82902" autoAdjust="0"/>
  </p:normalViewPr>
  <p:slideViewPr>
    <p:cSldViewPr snapToGrid="0">
      <p:cViewPr varScale="1">
        <p:scale>
          <a:sx n="79" d="100"/>
          <a:sy n="79" d="100"/>
        </p:scale>
        <p:origin x="1182" y="90"/>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3.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6/26/2018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382095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92747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55096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32</a:t>
            </a:fld>
            <a:endParaRPr lang="en-US"/>
          </a:p>
        </p:txBody>
      </p:sp>
    </p:spTree>
    <p:extLst>
      <p:ext uri="{BB962C8B-B14F-4D97-AF65-F5344CB8AC3E}">
        <p14:creationId xmlns:p14="http://schemas.microsoft.com/office/powerpoint/2010/main" val="308107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8529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51D9B6-958F-4022-8446-FFC7E7C9F731}" type="slidenum">
              <a:rPr lang="en-US" smtClean="0"/>
              <a:t>52</a:t>
            </a:fld>
            <a:endParaRPr lang="en-US"/>
          </a:p>
        </p:txBody>
      </p:sp>
    </p:spTree>
    <p:extLst>
      <p:ext uri="{BB962C8B-B14F-4D97-AF65-F5344CB8AC3E}">
        <p14:creationId xmlns:p14="http://schemas.microsoft.com/office/powerpoint/2010/main" val="37160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54</a:t>
            </a:fld>
            <a:endParaRPr lang="en-US"/>
          </a:p>
        </p:txBody>
      </p:sp>
    </p:spTree>
    <p:extLst>
      <p:ext uri="{BB962C8B-B14F-4D97-AF65-F5344CB8AC3E}">
        <p14:creationId xmlns:p14="http://schemas.microsoft.com/office/powerpoint/2010/main" val="222195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67</a:t>
            </a:fld>
            <a:endParaRPr lang="en-US"/>
          </a:p>
        </p:txBody>
      </p:sp>
    </p:spTree>
    <p:extLst>
      <p:ext uri="{BB962C8B-B14F-4D97-AF65-F5344CB8AC3E}">
        <p14:creationId xmlns:p14="http://schemas.microsoft.com/office/powerpoint/2010/main" val="263331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69</a:t>
            </a:fld>
            <a:endParaRPr lang="en-US"/>
          </a:p>
        </p:txBody>
      </p:sp>
    </p:spTree>
    <p:extLst>
      <p:ext uri="{BB962C8B-B14F-4D97-AF65-F5344CB8AC3E}">
        <p14:creationId xmlns:p14="http://schemas.microsoft.com/office/powerpoint/2010/main" val="347166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6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291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7576" y="1009206"/>
            <a:ext cx="8229600" cy="51050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only ground of hope for the continuance of our free institutions is in the proper moral and religious training of the children, that they may be prepared to discharge aright the duties of men and citizens.”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975608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41960" y="564198"/>
            <a:ext cx="8229600" cy="56232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“For more than half a century, during which kingdoms and empires have fallen, this Union has stood unshaken. The patriots who formed it have long since descended to the grave; yet still it remains, the proudest monument to their memory. .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70594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1AD806-696F-4B6F-827E-3043F6F6E3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7" cy="6858000"/>
          </a:xfrm>
          <a:prstGeom prst="rect">
            <a:avLst/>
          </a:prstGeom>
        </p:spPr>
      </p:pic>
    </p:spTree>
    <p:extLst>
      <p:ext uri="{BB962C8B-B14F-4D97-AF65-F5344CB8AC3E}">
        <p14:creationId xmlns:p14="http://schemas.microsoft.com/office/powerpoint/2010/main" val="193823582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D8C42E-E83E-435A-A6F0-706E4D50B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82002" cy="6858000"/>
          </a:xfrm>
          <a:prstGeom prst="rect">
            <a:avLst/>
          </a:prstGeom>
        </p:spPr>
      </p:pic>
    </p:spTree>
    <p:extLst>
      <p:ext uri="{BB962C8B-B14F-4D97-AF65-F5344CB8AC3E}">
        <p14:creationId xmlns:p14="http://schemas.microsoft.com/office/powerpoint/2010/main" val="59726428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D3D3F8-5EB8-4178-8FDD-8A4DF36CC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405690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282684-AEA7-47B3-B0A4-5724DFFCD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229353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1440E6-12BA-47DA-8C09-F2499B0A1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1" y="-48768"/>
            <a:ext cx="9209021" cy="6906768"/>
          </a:xfrm>
          <a:prstGeom prst="rect">
            <a:avLst/>
          </a:prstGeom>
        </p:spPr>
      </p:pic>
      <p:pic>
        <p:nvPicPr>
          <p:cNvPr id="4" name="Picture 3">
            <a:extLst>
              <a:ext uri="{FF2B5EF4-FFF2-40B4-BE49-F238E27FC236}">
                <a16:creationId xmlns:a16="http://schemas.microsoft.com/office/drawing/2014/main" id="{CF61CDD7-1244-4F59-8B86-C3B58EDF8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01" y="-48768"/>
            <a:ext cx="5180077" cy="6906768"/>
          </a:xfrm>
          <a:prstGeom prst="rect">
            <a:avLst/>
          </a:prstGeom>
        </p:spPr>
      </p:pic>
      <p:pic>
        <p:nvPicPr>
          <p:cNvPr id="5" name="Picture 4">
            <a:extLst>
              <a:ext uri="{FF2B5EF4-FFF2-40B4-BE49-F238E27FC236}">
                <a16:creationId xmlns:a16="http://schemas.microsoft.com/office/drawing/2014/main" id="{3F3A51BC-72EA-437F-8785-7E8F4CB799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754" y="23347"/>
            <a:ext cx="9595754" cy="6834653"/>
          </a:xfrm>
          <a:prstGeom prst="rect">
            <a:avLst/>
          </a:prstGeom>
        </p:spPr>
      </p:pic>
    </p:spTree>
    <p:extLst>
      <p:ext uri="{BB962C8B-B14F-4D97-AF65-F5344CB8AC3E}">
        <p14:creationId xmlns:p14="http://schemas.microsoft.com/office/powerpoint/2010/main" val="25031433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403272"/>
            <a:ext cx="8229600" cy="114992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13. Millard Fillmore (1850-1853)</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0324445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99160" y="2898966"/>
            <a:ext cx="7299960" cy="24990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“May God save the country, for it is evident that the people will not.”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03244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37782" y="1851819"/>
            <a:ext cx="8468436" cy="3154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There is a way that seems right     to a man, But its end is the way     of death.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Proverbs 14:12</a:t>
            </a:r>
          </a:p>
        </p:txBody>
      </p:sp>
    </p:spTree>
    <p:extLst>
      <p:ext uri="{BB962C8B-B14F-4D97-AF65-F5344CB8AC3E}">
        <p14:creationId xmlns:p14="http://schemas.microsoft.com/office/powerpoint/2010/main" val="3762950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744684" y="3962400"/>
            <a:ext cx="1447800"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7</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May 27, 2018</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41920998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7621 -0.10278 " pathEditMode="relative" rAng="0" ptsTypes="AA">
                                      <p:cBhvr>
                                        <p:cTn id="49" dur="1000" fill="hold"/>
                                        <p:tgtEl>
                                          <p:spTgt spid="6"/>
                                        </p:tgtEl>
                                        <p:attrNameLst>
                                          <p:attrName>ppt_x</p:attrName>
                                          <p:attrName>ppt_y</p:attrName>
                                        </p:attrNameLst>
                                      </p:cBhvr>
                                      <p:rCtr x="-8819" y="-5139"/>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87680" y="1783398"/>
            <a:ext cx="8229600" cy="36572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us remember that revolutions do not always establish freedom. Our own free institutions were not the offspring of our revolution. They existed before.”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95164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35280" y="1158558"/>
            <a:ext cx="8488680" cy="4221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 knows that I detest slavery, but it is an existing evil, for which we are not responsible, and we must endure it, till we can get rid of it without destroying the last hope of free government in the world.”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643457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37782" y="1851819"/>
            <a:ext cx="8468436" cy="3154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Stand fast therefore in the liberty by which Christ has made us free, and do not be entangled again with a yoke of bondage.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Galatians 5:1</a:t>
            </a:r>
          </a:p>
        </p:txBody>
      </p:sp>
    </p:spTree>
    <p:extLst>
      <p:ext uri="{BB962C8B-B14F-4D97-AF65-F5344CB8AC3E}">
        <p14:creationId xmlns:p14="http://schemas.microsoft.com/office/powerpoint/2010/main" val="4033516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722438"/>
            <a:ext cx="8229600" cy="36725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Masonic fraternity tramples upon our rights, defeats the administration of justice, and bids defiance to every government which it cannot control.”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297841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25158"/>
            <a:ext cx="8229600" cy="5592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am tolerant of all creeds. Yet if any sect suffered itself to be used for political objects I would meet it by political opposition. In my view church and state should be separate, not only in form, but fact. Religion and politics should not be mingled.”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019414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2960" y="1838262"/>
            <a:ext cx="7467600" cy="2925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law is the only sure protection of the weak, and the only efficient restraint upon the strong.”</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3223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37782" y="1851819"/>
            <a:ext cx="8468436" cy="3154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Let love be without hypocrisy. Abhor what is evil. Cling to         what is good.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Romans 12:9</a:t>
            </a:r>
          </a:p>
        </p:txBody>
      </p:sp>
    </p:spTree>
    <p:extLst>
      <p:ext uri="{BB962C8B-B14F-4D97-AF65-F5344CB8AC3E}">
        <p14:creationId xmlns:p14="http://schemas.microsoft.com/office/powerpoint/2010/main" val="4041567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E97703-8426-49DF-9ED5-B7F1A845AC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177596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67B000-4AEA-4860-BBEE-864342768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A00417A1-1EE0-4D31-8178-8F476DA651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952" y="-36386"/>
            <a:ext cx="5157216" cy="6876288"/>
          </a:xfrm>
          <a:prstGeom prst="rect">
            <a:avLst/>
          </a:prstGeom>
        </p:spPr>
      </p:pic>
    </p:spTree>
    <p:extLst>
      <p:ext uri="{BB962C8B-B14F-4D97-AF65-F5344CB8AC3E}">
        <p14:creationId xmlns:p14="http://schemas.microsoft.com/office/powerpoint/2010/main" val="35094955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0-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B59EA8-7DBF-4F77-A585-4210C4945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376"/>
            <a:ext cx="9144000" cy="6120765"/>
          </a:xfrm>
          <a:prstGeom prst="rect">
            <a:avLst/>
          </a:prstGeom>
        </p:spPr>
      </p:pic>
    </p:spTree>
    <p:extLst>
      <p:ext uri="{BB962C8B-B14F-4D97-AF65-F5344CB8AC3E}">
        <p14:creationId xmlns:p14="http://schemas.microsoft.com/office/powerpoint/2010/main" val="22381355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375564"/>
            <a:ext cx="8229600" cy="117763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12. Zachary Taylor (1849-1850)</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0195657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915C6-5594-490D-A1BF-4B84ED6F3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24" y="0"/>
            <a:ext cx="9692640" cy="6858000"/>
          </a:xfrm>
          <a:prstGeom prst="rect">
            <a:avLst/>
          </a:prstGeom>
        </p:spPr>
      </p:pic>
    </p:spTree>
    <p:extLst>
      <p:ext uri="{BB962C8B-B14F-4D97-AF65-F5344CB8AC3E}">
        <p14:creationId xmlns:p14="http://schemas.microsoft.com/office/powerpoint/2010/main" val="217168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EABF-AF0D-45D0-9B74-6E8C1A1FC2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4AE3B5-A824-478C-821D-B038484460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859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281390" y="3970566"/>
            <a:ext cx="2509812"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7½</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June 10, 2018</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103087783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7621 -0.10278 " pathEditMode="relative" rAng="0" ptsTypes="AA">
                                      <p:cBhvr>
                                        <p:cTn id="49" dur="1000" fill="hold"/>
                                        <p:tgtEl>
                                          <p:spTgt spid="6"/>
                                        </p:tgtEl>
                                        <p:attrNameLst>
                                          <p:attrName>ppt_x</p:attrName>
                                          <p:attrName>ppt_y</p:attrName>
                                        </p:attrNameLst>
                                      </p:cBhvr>
                                      <p:rCtr x="-8819" y="-5139"/>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375564"/>
            <a:ext cx="8229600" cy="117763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12. Zachary Taylor (1849-1850)</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77251018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Bible is the best of books, and I wish it were in the hands of every one. It is indispensable to the safety and permanence of our institutions. A free government can not exist without religion and morals, and there cannot be morals without religion. Especially should the Bible be placed in the hands of the young. It is the best school book in the world. I would that all our people were brought up under the influence of that holy book.”</a:t>
            </a:r>
            <a:endParaRPr lang="en-US" altLang="en-US" sz="2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Title 1">
            <a:extLst>
              <a:ext uri="{FF2B5EF4-FFF2-40B4-BE49-F238E27FC236}">
                <a16:creationId xmlns:a16="http://schemas.microsoft.com/office/drawing/2014/main" id="{EC8D5DEA-A5B8-4D0E-81D1-68A71917D56F}"/>
              </a:ext>
            </a:extLst>
          </p:cNvPr>
          <p:cNvSpPr txBox="1">
            <a:spLocks/>
          </p:cNvSpPr>
          <p:nvPr/>
        </p:nvSpPr>
        <p:spPr>
          <a:xfrm>
            <a:off x="494486" y="1157991"/>
            <a:ext cx="1475232" cy="6799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20" b="1" i="0" u="none" strike="noStrike" kern="1200" cap="none" spc="0" normalizeH="0" baseline="0" noProof="0" dirty="0">
                <a:ln w="3175" cmpd="sng">
                  <a:solidFill>
                    <a:srgbClr val="FFFFFF"/>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Bible</a:t>
            </a:r>
          </a:p>
        </p:txBody>
      </p:sp>
      <p:sp>
        <p:nvSpPr>
          <p:cNvPr id="3" name="Rectangle 2">
            <a:extLst>
              <a:ext uri="{FF2B5EF4-FFF2-40B4-BE49-F238E27FC236}">
                <a16:creationId xmlns:a16="http://schemas.microsoft.com/office/drawing/2014/main" id="{CF26941A-45AE-4DAF-80C8-D4049782A63B}"/>
              </a:ext>
            </a:extLst>
          </p:cNvPr>
          <p:cNvSpPr txBox="1">
            <a:spLocks noChangeArrowheads="1"/>
          </p:cNvSpPr>
          <p:nvPr/>
        </p:nvSpPr>
        <p:spPr bwMode="auto">
          <a:xfrm>
            <a:off x="457200" y="1009047"/>
            <a:ext cx="8229600" cy="48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Bible is the best of books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religion ↔ morals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safety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permanence of our institutions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best school book 		free government</a:t>
            </a:r>
          </a:p>
        </p:txBody>
      </p:sp>
      <p:sp>
        <p:nvSpPr>
          <p:cNvPr id="4" name="Rectangle 2">
            <a:extLst>
              <a:ext uri="{FF2B5EF4-FFF2-40B4-BE49-F238E27FC236}">
                <a16:creationId xmlns:a16="http://schemas.microsoft.com/office/drawing/2014/main" id="{7C7626BA-3C8F-435A-895C-560CD3B3D083}"/>
              </a:ext>
            </a:extLst>
          </p:cNvPr>
          <p:cNvSpPr txBox="1">
            <a:spLocks noChangeArrowheads="1"/>
          </p:cNvSpPr>
          <p:nvPr/>
        </p:nvSpPr>
        <p:spPr bwMode="auto">
          <a:xfrm>
            <a:off x="1399700" y="315187"/>
            <a:ext cx="5193792"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Bible is the best of books</a:t>
            </a:r>
          </a:p>
        </p:txBody>
      </p:sp>
      <p:sp>
        <p:nvSpPr>
          <p:cNvPr id="5" name="Rectangle 2">
            <a:extLst>
              <a:ext uri="{FF2B5EF4-FFF2-40B4-BE49-F238E27FC236}">
                <a16:creationId xmlns:a16="http://schemas.microsoft.com/office/drawing/2014/main" id="{99F708AE-A603-4CE7-ADC4-B08066024232}"/>
              </a:ext>
            </a:extLst>
          </p:cNvPr>
          <p:cNvSpPr txBox="1">
            <a:spLocks noChangeArrowheads="1"/>
          </p:cNvSpPr>
          <p:nvPr/>
        </p:nvSpPr>
        <p:spPr bwMode="auto">
          <a:xfrm>
            <a:off x="2340577" y="3610971"/>
            <a:ext cx="1877568"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religion</a:t>
            </a:r>
          </a:p>
        </p:txBody>
      </p:sp>
      <p:sp>
        <p:nvSpPr>
          <p:cNvPr id="6" name="Rectangle 2">
            <a:extLst>
              <a:ext uri="{FF2B5EF4-FFF2-40B4-BE49-F238E27FC236}">
                <a16:creationId xmlns:a16="http://schemas.microsoft.com/office/drawing/2014/main" id="{82805BBD-FDB4-4923-BFFE-8193E2C63906}"/>
              </a:ext>
            </a:extLst>
          </p:cNvPr>
          <p:cNvSpPr txBox="1">
            <a:spLocks noChangeArrowheads="1"/>
          </p:cNvSpPr>
          <p:nvPr/>
        </p:nvSpPr>
        <p:spPr bwMode="auto">
          <a:xfrm>
            <a:off x="6888480" y="3062227"/>
            <a:ext cx="1658112"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morals</a:t>
            </a:r>
          </a:p>
        </p:txBody>
      </p:sp>
      <p:sp>
        <p:nvSpPr>
          <p:cNvPr id="7" name="Rectangle 2">
            <a:extLst>
              <a:ext uri="{FF2B5EF4-FFF2-40B4-BE49-F238E27FC236}">
                <a16:creationId xmlns:a16="http://schemas.microsoft.com/office/drawing/2014/main" id="{56138B87-78AD-478F-B8DF-7EA3131D0BD1}"/>
              </a:ext>
            </a:extLst>
          </p:cNvPr>
          <p:cNvSpPr txBox="1">
            <a:spLocks noChangeArrowheads="1"/>
          </p:cNvSpPr>
          <p:nvPr/>
        </p:nvSpPr>
        <p:spPr bwMode="auto">
          <a:xfrm>
            <a:off x="5362960" y="1415574"/>
            <a:ext cx="1572768"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safety</a:t>
            </a:r>
          </a:p>
        </p:txBody>
      </p:sp>
      <p:sp>
        <p:nvSpPr>
          <p:cNvPr id="8" name="Rectangle 2">
            <a:extLst>
              <a:ext uri="{FF2B5EF4-FFF2-40B4-BE49-F238E27FC236}">
                <a16:creationId xmlns:a16="http://schemas.microsoft.com/office/drawing/2014/main" id="{486496C9-08C4-4C68-8A2F-63A5188CC7C2}"/>
              </a:ext>
            </a:extLst>
          </p:cNvPr>
          <p:cNvSpPr txBox="1">
            <a:spLocks noChangeArrowheads="1"/>
          </p:cNvSpPr>
          <p:nvPr/>
        </p:nvSpPr>
        <p:spPr bwMode="auto">
          <a:xfrm>
            <a:off x="747428" y="1964589"/>
            <a:ext cx="6278880"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permanence of our institutions</a:t>
            </a:r>
          </a:p>
        </p:txBody>
      </p:sp>
      <p:sp>
        <p:nvSpPr>
          <p:cNvPr id="9" name="Rectangle 2">
            <a:extLst>
              <a:ext uri="{FF2B5EF4-FFF2-40B4-BE49-F238E27FC236}">
                <a16:creationId xmlns:a16="http://schemas.microsoft.com/office/drawing/2014/main" id="{B84CA896-398B-4974-9CB1-FCF073B4D417}"/>
              </a:ext>
            </a:extLst>
          </p:cNvPr>
          <p:cNvSpPr txBox="1">
            <a:spLocks noChangeArrowheads="1"/>
          </p:cNvSpPr>
          <p:nvPr/>
        </p:nvSpPr>
        <p:spPr bwMode="auto">
          <a:xfrm>
            <a:off x="2066620" y="4706596"/>
            <a:ext cx="3769463"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best school book</a:t>
            </a:r>
          </a:p>
        </p:txBody>
      </p:sp>
      <p:sp>
        <p:nvSpPr>
          <p:cNvPr id="10" name="Rectangle 2">
            <a:extLst>
              <a:ext uri="{FF2B5EF4-FFF2-40B4-BE49-F238E27FC236}">
                <a16:creationId xmlns:a16="http://schemas.microsoft.com/office/drawing/2014/main" id="{8C65269F-C887-4EC2-A1CE-1D845BC2C55E}"/>
              </a:ext>
            </a:extLst>
          </p:cNvPr>
          <p:cNvSpPr txBox="1">
            <a:spLocks noChangeArrowheads="1"/>
          </p:cNvSpPr>
          <p:nvPr/>
        </p:nvSpPr>
        <p:spPr bwMode="auto">
          <a:xfrm>
            <a:off x="7181755" y="1962208"/>
            <a:ext cx="1292352"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free</a:t>
            </a:r>
          </a:p>
        </p:txBody>
      </p:sp>
      <p:sp>
        <p:nvSpPr>
          <p:cNvPr id="11" name="Rectangle 2">
            <a:extLst>
              <a:ext uri="{FF2B5EF4-FFF2-40B4-BE49-F238E27FC236}">
                <a16:creationId xmlns:a16="http://schemas.microsoft.com/office/drawing/2014/main" id="{6D8B7AD5-B428-4922-B180-6E50D725D524}"/>
              </a:ext>
            </a:extLst>
          </p:cNvPr>
          <p:cNvSpPr txBox="1">
            <a:spLocks noChangeArrowheads="1"/>
          </p:cNvSpPr>
          <p:nvPr/>
        </p:nvSpPr>
        <p:spPr bwMode="auto">
          <a:xfrm>
            <a:off x="206463" y="2515346"/>
            <a:ext cx="3056231"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government</a:t>
            </a:r>
          </a:p>
        </p:txBody>
      </p:sp>
      <p:sp>
        <p:nvSpPr>
          <p:cNvPr id="29" name="Freeform 78">
            <a:extLst>
              <a:ext uri="{FF2B5EF4-FFF2-40B4-BE49-F238E27FC236}">
                <a16:creationId xmlns:a16="http://schemas.microsoft.com/office/drawing/2014/main" id="{CC25D77B-59BC-429F-90EA-695728D1CB70}"/>
              </a:ext>
            </a:extLst>
          </p:cNvPr>
          <p:cNvSpPr>
            <a:spLocks/>
          </p:cNvSpPr>
          <p:nvPr/>
        </p:nvSpPr>
        <p:spPr bwMode="auto">
          <a:xfrm>
            <a:off x="1099321" y="1837957"/>
            <a:ext cx="531955" cy="3116271"/>
          </a:xfrm>
          <a:custGeom>
            <a:avLst/>
            <a:gdLst>
              <a:gd name="T0" fmla="*/ 0 w 2156"/>
              <a:gd name="T1" fmla="*/ 0 h 1704"/>
              <a:gd name="T2" fmla="*/ 399 w 2156"/>
              <a:gd name="T3" fmla="*/ 435 h 1704"/>
              <a:gd name="T4" fmla="*/ 600 w 2156"/>
              <a:gd name="T5" fmla="*/ 1467 h 1704"/>
              <a:gd name="T6" fmla="*/ 2156 w 2156"/>
              <a:gd name="T7" fmla="*/ 1704 h 1704"/>
              <a:gd name="connsiteX0" fmla="*/ 0 w 10000"/>
              <a:gd name="connsiteY0" fmla="*/ 0 h 10000"/>
              <a:gd name="connsiteX1" fmla="*/ 536 w 10000"/>
              <a:gd name="connsiteY1" fmla="*/ 4592 h 10000"/>
              <a:gd name="connsiteX2" fmla="*/ 2783 w 10000"/>
              <a:gd name="connsiteY2" fmla="*/ 8609 h 10000"/>
              <a:gd name="connsiteX3" fmla="*/ 10000 w 10000"/>
              <a:gd name="connsiteY3" fmla="*/ 10000 h 10000"/>
              <a:gd name="connsiteX0" fmla="*/ 0 w 3066"/>
              <a:gd name="connsiteY0" fmla="*/ 0 h 11449"/>
              <a:gd name="connsiteX1" fmla="*/ 536 w 3066"/>
              <a:gd name="connsiteY1" fmla="*/ 4592 h 11449"/>
              <a:gd name="connsiteX2" fmla="*/ 2783 w 3066"/>
              <a:gd name="connsiteY2" fmla="*/ 8609 h 11449"/>
              <a:gd name="connsiteX3" fmla="*/ 1603 w 3066"/>
              <a:gd name="connsiteY3" fmla="*/ 11449 h 11449"/>
              <a:gd name="connsiteX0" fmla="*/ 1292 w 6520"/>
              <a:gd name="connsiteY0" fmla="*/ 0 h 10000"/>
              <a:gd name="connsiteX1" fmla="*/ 3040 w 6520"/>
              <a:gd name="connsiteY1" fmla="*/ 4011 h 10000"/>
              <a:gd name="connsiteX2" fmla="*/ 1655 w 6520"/>
              <a:gd name="connsiteY2" fmla="*/ 7988 h 10000"/>
              <a:gd name="connsiteX3" fmla="*/ 6520 w 6520"/>
              <a:gd name="connsiteY3" fmla="*/ 10000 h 10000"/>
              <a:gd name="connsiteX0" fmla="*/ 2808 w 10826"/>
              <a:gd name="connsiteY0" fmla="*/ 0 h 10000"/>
              <a:gd name="connsiteX1" fmla="*/ 2095 w 10826"/>
              <a:gd name="connsiteY1" fmla="*/ 4198 h 10000"/>
              <a:gd name="connsiteX2" fmla="*/ 3364 w 10826"/>
              <a:gd name="connsiteY2" fmla="*/ 7988 h 10000"/>
              <a:gd name="connsiteX3" fmla="*/ 10826 w 10826"/>
              <a:gd name="connsiteY3" fmla="*/ 10000 h 10000"/>
              <a:gd name="connsiteX0" fmla="*/ 716 w 8734"/>
              <a:gd name="connsiteY0" fmla="*/ 0 h 10000"/>
              <a:gd name="connsiteX1" fmla="*/ 3 w 8734"/>
              <a:gd name="connsiteY1" fmla="*/ 4198 h 10000"/>
              <a:gd name="connsiteX2" fmla="*/ 1272 w 8734"/>
              <a:gd name="connsiteY2" fmla="*/ 7988 h 10000"/>
              <a:gd name="connsiteX3" fmla="*/ 8734 w 8734"/>
              <a:gd name="connsiteY3" fmla="*/ 10000 h 10000"/>
              <a:gd name="connsiteX0" fmla="*/ 820 w 10000"/>
              <a:gd name="connsiteY0" fmla="*/ 0 h 10000"/>
              <a:gd name="connsiteX1" fmla="*/ 3 w 10000"/>
              <a:gd name="connsiteY1" fmla="*/ 4198 h 10000"/>
              <a:gd name="connsiteX2" fmla="*/ 1456 w 10000"/>
              <a:gd name="connsiteY2" fmla="*/ 7988 h 10000"/>
              <a:gd name="connsiteX3" fmla="*/ 10000 w 10000"/>
              <a:gd name="connsiteY3" fmla="*/ 10000 h 10000"/>
              <a:gd name="connsiteX0" fmla="*/ 820 w 10000"/>
              <a:gd name="connsiteY0" fmla="*/ 0 h 10000"/>
              <a:gd name="connsiteX1" fmla="*/ 3 w 10000"/>
              <a:gd name="connsiteY1" fmla="*/ 4198 h 10000"/>
              <a:gd name="connsiteX2" fmla="*/ 1456 w 10000"/>
              <a:gd name="connsiteY2" fmla="*/ 7988 h 10000"/>
              <a:gd name="connsiteX3" fmla="*/ 10000 w 10000"/>
              <a:gd name="connsiteY3" fmla="*/ 10000 h 10000"/>
              <a:gd name="connsiteX0" fmla="*/ 820 w 10000"/>
              <a:gd name="connsiteY0" fmla="*/ 0 h 10000"/>
              <a:gd name="connsiteX1" fmla="*/ 3 w 10000"/>
              <a:gd name="connsiteY1" fmla="*/ 4198 h 10000"/>
              <a:gd name="connsiteX2" fmla="*/ 1456 w 10000"/>
              <a:gd name="connsiteY2" fmla="*/ 7988 h 10000"/>
              <a:gd name="connsiteX3" fmla="*/ 10000 w 10000"/>
              <a:gd name="connsiteY3" fmla="*/ 10000 h 10000"/>
              <a:gd name="connsiteX0" fmla="*/ 820 w 10000"/>
              <a:gd name="connsiteY0" fmla="*/ 0 h 10000"/>
              <a:gd name="connsiteX1" fmla="*/ 3 w 10000"/>
              <a:gd name="connsiteY1" fmla="*/ 4198 h 10000"/>
              <a:gd name="connsiteX2" fmla="*/ 1456 w 10000"/>
              <a:gd name="connsiteY2" fmla="*/ 7988 h 10000"/>
              <a:gd name="connsiteX3" fmla="*/ 10000 w 10000"/>
              <a:gd name="connsiteY3" fmla="*/ 10000 h 10000"/>
              <a:gd name="connsiteX0" fmla="*/ 826 w 10006"/>
              <a:gd name="connsiteY0" fmla="*/ 0 h 10000"/>
              <a:gd name="connsiteX1" fmla="*/ 9 w 10006"/>
              <a:gd name="connsiteY1" fmla="*/ 4198 h 10000"/>
              <a:gd name="connsiteX2" fmla="*/ 1462 w 10006"/>
              <a:gd name="connsiteY2" fmla="*/ 7988 h 10000"/>
              <a:gd name="connsiteX3" fmla="*/ 10006 w 10006"/>
              <a:gd name="connsiteY3" fmla="*/ 10000 h 10000"/>
              <a:gd name="connsiteX0" fmla="*/ 889 w 10069"/>
              <a:gd name="connsiteY0" fmla="*/ 0 h 10000"/>
              <a:gd name="connsiteX1" fmla="*/ 72 w 10069"/>
              <a:gd name="connsiteY1" fmla="*/ 4198 h 10000"/>
              <a:gd name="connsiteX2" fmla="*/ 1525 w 10069"/>
              <a:gd name="connsiteY2" fmla="*/ 7988 h 10000"/>
              <a:gd name="connsiteX3" fmla="*/ 10069 w 10069"/>
              <a:gd name="connsiteY3" fmla="*/ 10000 h 10000"/>
              <a:gd name="connsiteX0" fmla="*/ 844 w 10024"/>
              <a:gd name="connsiteY0" fmla="*/ 0 h 10000"/>
              <a:gd name="connsiteX1" fmla="*/ 27 w 10024"/>
              <a:gd name="connsiteY1" fmla="*/ 4198 h 10000"/>
              <a:gd name="connsiteX2" fmla="*/ 1480 w 10024"/>
              <a:gd name="connsiteY2" fmla="*/ 7988 h 10000"/>
              <a:gd name="connsiteX3" fmla="*/ 10024 w 10024"/>
              <a:gd name="connsiteY3" fmla="*/ 10000 h 10000"/>
              <a:gd name="connsiteX0" fmla="*/ 844 w 10024"/>
              <a:gd name="connsiteY0" fmla="*/ 0 h 10000"/>
              <a:gd name="connsiteX1" fmla="*/ 27 w 10024"/>
              <a:gd name="connsiteY1" fmla="*/ 4198 h 10000"/>
              <a:gd name="connsiteX2" fmla="*/ 1480 w 10024"/>
              <a:gd name="connsiteY2" fmla="*/ 7988 h 10000"/>
              <a:gd name="connsiteX3" fmla="*/ 10024 w 10024"/>
              <a:gd name="connsiteY3" fmla="*/ 10000 h 10000"/>
              <a:gd name="connsiteX0" fmla="*/ 844 w 10024"/>
              <a:gd name="connsiteY0" fmla="*/ 0 h 10000"/>
              <a:gd name="connsiteX1" fmla="*/ 27 w 10024"/>
              <a:gd name="connsiteY1" fmla="*/ 4198 h 10000"/>
              <a:gd name="connsiteX2" fmla="*/ 1480 w 10024"/>
              <a:gd name="connsiteY2" fmla="*/ 7988 h 10000"/>
              <a:gd name="connsiteX3" fmla="*/ 10024 w 10024"/>
              <a:gd name="connsiteY3" fmla="*/ 10000 h 10000"/>
              <a:gd name="connsiteX0" fmla="*/ 844 w 10024"/>
              <a:gd name="connsiteY0" fmla="*/ 0 h 10000"/>
              <a:gd name="connsiteX1" fmla="*/ 27 w 10024"/>
              <a:gd name="connsiteY1" fmla="*/ 4198 h 10000"/>
              <a:gd name="connsiteX2" fmla="*/ 1480 w 10024"/>
              <a:gd name="connsiteY2" fmla="*/ 7988 h 10000"/>
              <a:gd name="connsiteX3" fmla="*/ 10024 w 10024"/>
              <a:gd name="connsiteY3" fmla="*/ 10000 h 10000"/>
              <a:gd name="connsiteX0" fmla="*/ 853 w 10033"/>
              <a:gd name="connsiteY0" fmla="*/ 0 h 10000"/>
              <a:gd name="connsiteX1" fmla="*/ 36 w 10033"/>
              <a:gd name="connsiteY1" fmla="*/ 4198 h 10000"/>
              <a:gd name="connsiteX2" fmla="*/ 2206 w 10033"/>
              <a:gd name="connsiteY2" fmla="*/ 8080 h 10000"/>
              <a:gd name="connsiteX3" fmla="*/ 10033 w 10033"/>
              <a:gd name="connsiteY3" fmla="*/ 10000 h 10000"/>
              <a:gd name="connsiteX0" fmla="*/ 853 w 10033"/>
              <a:gd name="connsiteY0" fmla="*/ 0 h 10000"/>
              <a:gd name="connsiteX1" fmla="*/ 36 w 10033"/>
              <a:gd name="connsiteY1" fmla="*/ 4198 h 10000"/>
              <a:gd name="connsiteX2" fmla="*/ 2206 w 10033"/>
              <a:gd name="connsiteY2" fmla="*/ 8080 h 10000"/>
              <a:gd name="connsiteX3" fmla="*/ 10033 w 10033"/>
              <a:gd name="connsiteY3" fmla="*/ 10000 h 10000"/>
              <a:gd name="connsiteX0" fmla="*/ 853 w 10033"/>
              <a:gd name="connsiteY0" fmla="*/ 0 h 10000"/>
              <a:gd name="connsiteX1" fmla="*/ 36 w 10033"/>
              <a:gd name="connsiteY1" fmla="*/ 4198 h 10000"/>
              <a:gd name="connsiteX2" fmla="*/ 2206 w 10033"/>
              <a:gd name="connsiteY2" fmla="*/ 8080 h 10000"/>
              <a:gd name="connsiteX3" fmla="*/ 10033 w 10033"/>
              <a:gd name="connsiteY3" fmla="*/ 10000 h 10000"/>
              <a:gd name="connsiteX0" fmla="*/ 853 w 8917"/>
              <a:gd name="connsiteY0" fmla="*/ 0 h 10062"/>
              <a:gd name="connsiteX1" fmla="*/ 36 w 8917"/>
              <a:gd name="connsiteY1" fmla="*/ 4198 h 10062"/>
              <a:gd name="connsiteX2" fmla="*/ 2206 w 8917"/>
              <a:gd name="connsiteY2" fmla="*/ 8080 h 10062"/>
              <a:gd name="connsiteX3" fmla="*/ 8917 w 8917"/>
              <a:gd name="connsiteY3" fmla="*/ 10062 h 10062"/>
              <a:gd name="connsiteX0" fmla="*/ 957 w 10000"/>
              <a:gd name="connsiteY0" fmla="*/ 0 h 10000"/>
              <a:gd name="connsiteX1" fmla="*/ 40 w 10000"/>
              <a:gd name="connsiteY1" fmla="*/ 4172 h 10000"/>
              <a:gd name="connsiteX2" fmla="*/ 2474 w 10000"/>
              <a:gd name="connsiteY2" fmla="*/ 8030 h 10000"/>
              <a:gd name="connsiteX3" fmla="*/ 10000 w 10000"/>
              <a:gd name="connsiteY3" fmla="*/ 10000 h 10000"/>
              <a:gd name="connsiteX0" fmla="*/ 957 w 10000"/>
              <a:gd name="connsiteY0" fmla="*/ 0 h 10000"/>
              <a:gd name="connsiteX1" fmla="*/ 40 w 10000"/>
              <a:gd name="connsiteY1" fmla="*/ 4172 h 10000"/>
              <a:gd name="connsiteX2" fmla="*/ 2474 w 10000"/>
              <a:gd name="connsiteY2" fmla="*/ 8030 h 10000"/>
              <a:gd name="connsiteX3" fmla="*/ 10000 w 10000"/>
              <a:gd name="connsiteY3" fmla="*/ 10000 h 10000"/>
              <a:gd name="connsiteX0" fmla="*/ 937 w 9980"/>
              <a:gd name="connsiteY0" fmla="*/ 0 h 10000"/>
              <a:gd name="connsiteX1" fmla="*/ 20 w 9980"/>
              <a:gd name="connsiteY1" fmla="*/ 4172 h 10000"/>
              <a:gd name="connsiteX2" fmla="*/ 1918 w 9980"/>
              <a:gd name="connsiteY2" fmla="*/ 7923 h 10000"/>
              <a:gd name="connsiteX3" fmla="*/ 9980 w 9980"/>
              <a:gd name="connsiteY3" fmla="*/ 10000 h 10000"/>
              <a:gd name="connsiteX0" fmla="*/ 957 w 10018"/>
              <a:gd name="connsiteY0" fmla="*/ 0 h 10000"/>
              <a:gd name="connsiteX1" fmla="*/ 38 w 10018"/>
              <a:gd name="connsiteY1" fmla="*/ 4172 h 10000"/>
              <a:gd name="connsiteX2" fmla="*/ 1940 w 10018"/>
              <a:gd name="connsiteY2" fmla="*/ 7923 h 10000"/>
              <a:gd name="connsiteX3" fmla="*/ 10018 w 10018"/>
              <a:gd name="connsiteY3" fmla="*/ 10000 h 10000"/>
              <a:gd name="connsiteX0" fmla="*/ 941 w 10002"/>
              <a:gd name="connsiteY0" fmla="*/ 0 h 10000"/>
              <a:gd name="connsiteX1" fmla="*/ 22 w 10002"/>
              <a:gd name="connsiteY1" fmla="*/ 4172 h 10000"/>
              <a:gd name="connsiteX2" fmla="*/ 1924 w 10002"/>
              <a:gd name="connsiteY2" fmla="*/ 7923 h 10000"/>
              <a:gd name="connsiteX3" fmla="*/ 10002 w 10002"/>
              <a:gd name="connsiteY3" fmla="*/ 10000 h 10000"/>
              <a:gd name="connsiteX0" fmla="*/ 942 w 10003"/>
              <a:gd name="connsiteY0" fmla="*/ 0 h 10000"/>
              <a:gd name="connsiteX1" fmla="*/ 23 w 10003"/>
              <a:gd name="connsiteY1" fmla="*/ 4172 h 10000"/>
              <a:gd name="connsiteX2" fmla="*/ 1925 w 10003"/>
              <a:gd name="connsiteY2" fmla="*/ 7923 h 10000"/>
              <a:gd name="connsiteX3" fmla="*/ 10003 w 10003"/>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3" h="10000">
                <a:moveTo>
                  <a:pt x="942" y="0"/>
                </a:moveTo>
                <a:cubicBezTo>
                  <a:pt x="582" y="1176"/>
                  <a:pt x="-140" y="2852"/>
                  <a:pt x="23" y="4172"/>
                </a:cubicBezTo>
                <a:cubicBezTo>
                  <a:pt x="186" y="5492"/>
                  <a:pt x="5" y="6745"/>
                  <a:pt x="1925" y="7923"/>
                </a:cubicBezTo>
                <a:cubicBezTo>
                  <a:pt x="3691" y="8820"/>
                  <a:pt x="5767" y="9161"/>
                  <a:pt x="10003" y="10000"/>
                </a:cubicBezTo>
              </a:path>
            </a:pathLst>
          </a:custGeom>
          <a:solidFill>
            <a:srgbClr val="CCECFF">
              <a:alpha val="0"/>
            </a:srgbClr>
          </a:solidFill>
          <a:ln w="57150">
            <a:solidFill>
              <a:srgbClr val="3399FF"/>
            </a:solidFill>
            <a:round/>
            <a:headEnd type="none" w="med" len="med"/>
            <a:tailEnd type="triangle" w="med" len="med"/>
          </a:ln>
          <a:effectLst>
            <a:glow rad="38100">
              <a:schemeClr val="bg1"/>
            </a:glo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4143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2"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
                                        <p:tgtEl>
                                          <p:spTgt spid="4"/>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childTnLst>
                                </p:cTn>
                              </p:par>
                              <p:par>
                                <p:cTn id="17" presetID="10" presetClass="entr" presetSubtype="0" fill="hold" grpId="2"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
                                        <p:tgtEl>
                                          <p:spTgt spid="7"/>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
                                        <p:tgtEl>
                                          <p:spTgt spid="8"/>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
                                        <p:tgtEl>
                                          <p:spTgt spid="9"/>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
                                        <p:tgtEl>
                                          <p:spTgt spid="10"/>
                                        </p:tgtEl>
                                      </p:cBhvr>
                                    </p:animEffect>
                                  </p:childTnLst>
                                </p:cTn>
                              </p:par>
                              <p:par>
                                <p:cTn id="32" presetID="10" presetClass="entr" presetSubtype="0" fill="hold" grpId="2"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
                                        <p:tgtEl>
                                          <p:spTgt spid="11"/>
                                        </p:tgtEl>
                                      </p:cBhvr>
                                    </p:animEffect>
                                  </p:childTnLst>
                                </p:cTn>
                              </p:par>
                              <p:par>
                                <p:cTn id="35" presetID="0" presetClass="path" presetSubtype="0" accel="50000" decel="50000" fill="hold" grpId="0" nodeType="withEffect">
                                  <p:stCondLst>
                                    <p:cond delay="0"/>
                                  </p:stCondLst>
                                  <p:childTnLst>
                                    <p:animMotion origin="layout" path="M 8.33333E-7 -2.22222E-6 L -0.09462 0.1206 " pathEditMode="relative" rAng="0" ptsTypes="AA">
                                      <p:cBhvr>
                                        <p:cTn id="36" dur="2000" fill="hold"/>
                                        <p:tgtEl>
                                          <p:spTgt spid="4"/>
                                        </p:tgtEl>
                                        <p:attrNameLst>
                                          <p:attrName>ppt_x</p:attrName>
                                          <p:attrName>ppt_y</p:attrName>
                                        </p:attrNameLst>
                                      </p:cBhvr>
                                      <p:rCtr x="-4740" y="6019"/>
                                    </p:animMotion>
                                  </p:childTnLst>
                                </p:cTn>
                              </p:par>
                              <p:par>
                                <p:cTn id="37" presetID="0" presetClass="path" presetSubtype="0" accel="50000" decel="50000" fill="hold" grpId="0" nodeType="withEffect">
                                  <p:stCondLst>
                                    <p:cond delay="0"/>
                                  </p:stCondLst>
                                  <p:childTnLst>
                                    <p:animMotion origin="layout" path="M 3.05556E-6 2.22222E-6 L -0.11979 -0.27986 " pathEditMode="relative" rAng="0" ptsTypes="AA">
                                      <p:cBhvr>
                                        <p:cTn id="38" dur="2000" fill="hold"/>
                                        <p:tgtEl>
                                          <p:spTgt spid="5"/>
                                        </p:tgtEl>
                                        <p:attrNameLst>
                                          <p:attrName>ppt_x</p:attrName>
                                          <p:attrName>ppt_y</p:attrName>
                                        </p:attrNameLst>
                                      </p:cBhvr>
                                      <p:rCtr x="-5990" y="-14005"/>
                                    </p:animMotion>
                                  </p:childTnLst>
                                </p:cTn>
                              </p:par>
                              <p:par>
                                <p:cTn id="39" presetID="0" presetClass="path" presetSubtype="0" accel="50000" decel="50000" fill="hold" grpId="0" nodeType="withEffect">
                                  <p:stCondLst>
                                    <p:cond delay="0"/>
                                  </p:stCondLst>
                                  <p:childTnLst>
                                    <p:animMotion origin="layout" path="M -3.61111E-6 4.81481E-6 L -0.36701 -0.19977 " pathEditMode="relative" rAng="0" ptsTypes="AA">
                                      <p:cBhvr>
                                        <p:cTn id="40" dur="2000" fill="hold"/>
                                        <p:tgtEl>
                                          <p:spTgt spid="6"/>
                                        </p:tgtEl>
                                        <p:attrNameLst>
                                          <p:attrName>ppt_x</p:attrName>
                                          <p:attrName>ppt_y</p:attrName>
                                        </p:attrNameLst>
                                      </p:cBhvr>
                                      <p:rCtr x="-18351" y="-10000"/>
                                    </p:animMotion>
                                  </p:childTnLst>
                                </p:cTn>
                              </p:par>
                              <p:par>
                                <p:cTn id="41" presetID="0" presetClass="path" presetSubtype="0" accel="50000" decel="50000" fill="hold" grpId="0" nodeType="withEffect">
                                  <p:stCondLst>
                                    <p:cond delay="0"/>
                                  </p:stCondLst>
                                  <p:childTnLst>
                                    <p:animMotion origin="layout" path="M 4.16667E-6 1.11111E-6 L -0.20382 0.2 " pathEditMode="relative" rAng="0" ptsTypes="AA">
                                      <p:cBhvr>
                                        <p:cTn id="42" dur="2000" fill="hold"/>
                                        <p:tgtEl>
                                          <p:spTgt spid="7"/>
                                        </p:tgtEl>
                                        <p:attrNameLst>
                                          <p:attrName>ppt_x</p:attrName>
                                          <p:attrName>ppt_y</p:attrName>
                                        </p:attrNameLst>
                                      </p:cBhvr>
                                      <p:rCtr x="-10191" y="10000"/>
                                    </p:animMotion>
                                  </p:childTnLst>
                                </p:cTn>
                              </p:par>
                              <p:par>
                                <p:cTn id="43" presetID="0" presetClass="path" presetSubtype="0" accel="50000" decel="50000" fill="hold" grpId="0" nodeType="withEffect">
                                  <p:stCondLst>
                                    <p:cond delay="0"/>
                                  </p:stCondLst>
                                  <p:childTnLst>
                                    <p:animMotion origin="layout" path="M 5.55112E-17 -1.48148E-6 L 0.0592 0.28009 " pathEditMode="relative" rAng="0" ptsTypes="AA">
                                      <p:cBhvr>
                                        <p:cTn id="44" dur="2000" fill="hold"/>
                                        <p:tgtEl>
                                          <p:spTgt spid="8"/>
                                        </p:tgtEl>
                                        <p:attrNameLst>
                                          <p:attrName>ppt_x</p:attrName>
                                          <p:attrName>ppt_y</p:attrName>
                                        </p:attrNameLst>
                                      </p:cBhvr>
                                      <p:rCtr x="2951" y="14005"/>
                                    </p:animMotion>
                                  </p:childTnLst>
                                </p:cTn>
                              </p:par>
                              <p:par>
                                <p:cTn id="45" presetID="0" presetClass="path" presetSubtype="0" accel="50000" decel="50000" fill="hold" grpId="0" nodeType="withEffect">
                                  <p:stCondLst>
                                    <p:cond delay="0"/>
                                  </p:stCondLst>
                                  <p:childTnLst>
                                    <p:animMotion origin="layout" path="M 1.94444E-6 0 L -0.1967 0.04097 " pathEditMode="relative" rAng="0" ptsTypes="AA">
                                      <p:cBhvr>
                                        <p:cTn id="46" dur="2000" fill="hold"/>
                                        <p:tgtEl>
                                          <p:spTgt spid="9"/>
                                        </p:tgtEl>
                                        <p:attrNameLst>
                                          <p:attrName>ppt_x</p:attrName>
                                          <p:attrName>ppt_y</p:attrName>
                                        </p:attrNameLst>
                                      </p:cBhvr>
                                      <p:rCtr x="-9844" y="2037"/>
                                    </p:animMotion>
                                  </p:childTnLst>
                                </p:cTn>
                              </p:par>
                              <p:par>
                                <p:cTn id="47" presetID="0" presetClass="path" presetSubtype="0" accel="50000" decel="50000" fill="hold" grpId="0" nodeType="withEffect">
                                  <p:stCondLst>
                                    <p:cond delay="0"/>
                                  </p:stCondLst>
                                  <p:childTnLst>
                                    <p:animMotion origin="layout" path="M 3.61111E-6 1.48148E-6 L -0.254 0.44074 " pathEditMode="relative" rAng="0" ptsTypes="AA">
                                      <p:cBhvr>
                                        <p:cTn id="48" dur="2000" fill="hold"/>
                                        <p:tgtEl>
                                          <p:spTgt spid="10"/>
                                        </p:tgtEl>
                                        <p:attrNameLst>
                                          <p:attrName>ppt_x</p:attrName>
                                          <p:attrName>ppt_y</p:attrName>
                                        </p:attrNameLst>
                                      </p:cBhvr>
                                      <p:rCtr x="-12708" y="22037"/>
                                    </p:animMotion>
                                  </p:childTnLst>
                                </p:cTn>
                              </p:par>
                              <p:par>
                                <p:cTn id="49" presetID="0" presetClass="path" presetSubtype="0" accel="50000" decel="50000" fill="hold" grpId="0" nodeType="withEffect">
                                  <p:stCondLst>
                                    <p:cond delay="0"/>
                                  </p:stCondLst>
                                  <p:childTnLst>
                                    <p:animMotion origin="layout" path="M -3.33333E-6 4.44444E-6 L 0.59306 0.36018 " pathEditMode="relative" rAng="0" ptsTypes="AA">
                                      <p:cBhvr>
                                        <p:cTn id="50" dur="2000" fill="hold"/>
                                        <p:tgtEl>
                                          <p:spTgt spid="11"/>
                                        </p:tgtEl>
                                        <p:attrNameLst>
                                          <p:attrName>ppt_x</p:attrName>
                                          <p:attrName>ppt_y</p:attrName>
                                        </p:attrNameLst>
                                      </p:cBhvr>
                                      <p:rCtr x="29653" y="18009"/>
                                    </p:animMotion>
                                  </p:childTnLst>
                                </p:cTn>
                              </p:par>
                              <p:par>
                                <p:cTn id="51" presetID="10" presetClass="exit" presetSubtype="0" fill="hold" grpId="1" nodeType="withEffect">
                                  <p:stCondLst>
                                    <p:cond delay="0"/>
                                  </p:stCondLst>
                                  <p:childTnLst>
                                    <p:animEffect transition="out" filter="fade">
                                      <p:cBhvr>
                                        <p:cTn id="52" dur="1250"/>
                                        <p:tgtEl>
                                          <p:spTgt spid="3074"/>
                                        </p:tgtEl>
                                      </p:cBhvr>
                                    </p:animEffect>
                                    <p:set>
                                      <p:cBhvr>
                                        <p:cTn id="53" dur="1" fill="hold">
                                          <p:stCondLst>
                                            <p:cond delay="1249"/>
                                          </p:stCondLst>
                                        </p:cTn>
                                        <p:tgtEl>
                                          <p:spTgt spid="3074"/>
                                        </p:tgtEl>
                                        <p:attrNameLst>
                                          <p:attrName>style.visibility</p:attrName>
                                        </p:attrNameLst>
                                      </p:cBhvr>
                                      <p:to>
                                        <p:strVal val="hidden"/>
                                      </p:to>
                                    </p:se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250"/>
                                        <p:tgtEl>
                                          <p:spTgt spid="3"/>
                                        </p:tgtEl>
                                      </p:cBhvr>
                                    </p:animEffect>
                                  </p:childTnLst>
                                </p:cTn>
                              </p:par>
                              <p:par>
                                <p:cTn id="58" presetID="10" presetClass="exit" presetSubtype="0" fill="hold" grpId="1" nodeType="withEffect">
                                  <p:stCondLst>
                                    <p:cond delay="0"/>
                                  </p:stCondLst>
                                  <p:childTnLst>
                                    <p:animEffect transition="out" filter="fad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1"/>
                                        </p:tgtEl>
                                      </p:cBhvr>
                                    </p:animEffect>
                                    <p:set>
                                      <p:cBhvr>
                                        <p:cTn id="81" dur="1" fill="hold">
                                          <p:stCondLst>
                                            <p:cond delay="499"/>
                                          </p:stCondLst>
                                        </p:cTn>
                                        <p:tgtEl>
                                          <p:spTgt spid="1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left)">
                                      <p:cBhvr>
                                        <p:cTn id="86" dur="500"/>
                                        <p:tgtEl>
                                          <p:spTgt spid="12"/>
                                        </p:tgtEl>
                                      </p:cBhvr>
                                    </p:animEffect>
                                  </p:childTnLst>
                                </p:cTn>
                              </p:par>
                              <p:par>
                                <p:cTn id="87" presetID="18" presetClass="emph" presetSubtype="0" fill="hold" grpId="1" nodeType="withEffect">
                                  <p:stCondLst>
                                    <p:cond delay="0"/>
                                  </p:stCondLst>
                                  <p:childTnLst>
                                    <p:set>
                                      <p:cBhvr override="childStyle">
                                        <p:cTn id="88" dur="500" fill="hold"/>
                                        <p:tgtEl>
                                          <p:spTgt spid="12"/>
                                        </p:tgtEl>
                                        <p:attrNameLst>
                                          <p:attrName>style.textDecorationUnderline</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12" grpId="0"/>
      <p:bldP spid="12" grpId="1"/>
      <p:bldP spid="3" grpId="0"/>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403272"/>
            <a:ext cx="8229600" cy="114992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13. Millard Fillmore (1850-1853)</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64BE5233-083F-4784-9D7B-929E9C74564C}"/>
              </a:ext>
            </a:extLst>
          </p:cNvPr>
          <p:cNvSpPr txBox="1">
            <a:spLocks noChangeArrowheads="1"/>
          </p:cNvSpPr>
          <p:nvPr/>
        </p:nvSpPr>
        <p:spPr bwMode="auto">
          <a:xfrm>
            <a:off x="327660" y="512382"/>
            <a:ext cx="8488680"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 knows that I detest slavery, but it is an existing evil, for which we are not responsible, and we must endure it, till we can get rid of it without destroying the last hope of free government in the world.” </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9892600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444836"/>
            <a:ext cx="8229600" cy="110836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14. Franklin Pierce (1853-1857)</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0324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8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let not the foundation of our hope rest upon man's wisdom. It will not be sufficient that sectional prejudices find no place in the public deliberations. It will not be sufficient that the rash counsels of human passion are rejected. It must be felt that there is no national security but in the nation's humble, acknowledged dependence upon God and His overruling providence.”</a:t>
            </a:r>
          </a:p>
        </p:txBody>
      </p:sp>
      <p:sp>
        <p:nvSpPr>
          <p:cNvPr id="3" name="Rectangle 2">
            <a:extLst>
              <a:ext uri="{FF2B5EF4-FFF2-40B4-BE49-F238E27FC236}">
                <a16:creationId xmlns:a16="http://schemas.microsoft.com/office/drawing/2014/main" id="{C8BF3FC4-CC3D-4792-BB3B-FEDF37EBC638}"/>
              </a:ext>
            </a:extLst>
          </p:cNvPr>
          <p:cNvSpPr txBox="1">
            <a:spLocks noChangeArrowheads="1"/>
          </p:cNvSpPr>
          <p:nvPr/>
        </p:nvSpPr>
        <p:spPr bwMode="auto">
          <a:xfrm>
            <a:off x="1252728" y="1341120"/>
            <a:ext cx="6638544" cy="441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83E6"/>
                </a:solidFill>
                <a:effectLst>
                  <a:glow rad="63500">
                    <a:schemeClr val="tx1"/>
                  </a:glow>
                  <a:outerShdw blurRad="50800" algn="tl" rotWithShape="0">
                    <a:srgbClr val="000000"/>
                  </a:outerShdw>
                </a:effectLst>
                <a:latin typeface="Calibri" panose="020F0502020204030204" pitchFamily="34" charset="0"/>
              </a:rPr>
              <a:t>His overruling providence</a:t>
            </a:r>
          </a:p>
          <a:p>
            <a:pPr eaLnBrk="1" hangingPunct="1"/>
            <a:r>
              <a:rPr lang="en-US" altLang="en-US" sz="3800" b="1" kern="0" dirty="0">
                <a:ln w="17780" cmpd="sng">
                  <a:solidFill>
                    <a:srgbClr val="FFFFFF"/>
                  </a:solidFill>
                  <a:prstDash val="solid"/>
                  <a:miter lim="800000"/>
                </a:ln>
                <a:solidFill>
                  <a:srgbClr val="0083E6"/>
                </a:solidFill>
                <a:effectLst>
                  <a:glow rad="63500">
                    <a:schemeClr val="tx1"/>
                  </a:glow>
                  <a:outerShdw blurRad="50800" algn="tl" rotWithShape="0">
                    <a:srgbClr val="000000"/>
                  </a:outerShdw>
                </a:effectLst>
                <a:latin typeface="Calibri" panose="020F0502020204030204" pitchFamily="34" charset="0"/>
              </a:rPr>
              <a:t>↓</a:t>
            </a:r>
          </a:p>
          <a:p>
            <a:pPr eaLnBrk="1" hangingPunct="1"/>
            <a:r>
              <a:rPr lang="en-US" altLang="en-US" sz="3800" b="1" kern="0" dirty="0">
                <a:ln w="17780" cmpd="sng">
                  <a:solidFill>
                    <a:srgbClr val="FFFFFF"/>
                  </a:solidFill>
                  <a:prstDash val="solid"/>
                  <a:miter lim="800000"/>
                </a:ln>
                <a:solidFill>
                  <a:srgbClr val="0083E6"/>
                </a:solidFill>
                <a:effectLst>
                  <a:glow rad="63500">
                    <a:schemeClr val="tx1"/>
                  </a:glow>
                  <a:outerShdw blurRad="50800" algn="tl" rotWithShape="0">
                    <a:srgbClr val="000000"/>
                  </a:outerShdw>
                </a:effectLst>
                <a:latin typeface="Calibri" panose="020F0502020204030204" pitchFamily="34" charset="0"/>
              </a:rPr>
              <a:t>foundation of our hope</a:t>
            </a:r>
          </a:p>
          <a:p>
            <a:pPr eaLnBrk="1" hangingPunct="1"/>
            <a:r>
              <a:rPr lang="en-US" altLang="en-US" sz="3800" b="1" kern="0" dirty="0">
                <a:ln w="17780" cmpd="sng">
                  <a:solidFill>
                    <a:srgbClr val="FFFFFF"/>
                  </a:solidFill>
                  <a:prstDash val="solid"/>
                  <a:miter lim="800000"/>
                </a:ln>
                <a:solidFill>
                  <a:srgbClr val="0083E6"/>
                </a:solidFill>
                <a:effectLst>
                  <a:glow rad="63500">
                    <a:schemeClr val="tx1"/>
                  </a:glow>
                  <a:outerShdw blurRad="50800" algn="tl" rotWithShape="0">
                    <a:srgbClr val="000000"/>
                  </a:outerShdw>
                </a:effectLst>
                <a:latin typeface="Calibri" panose="020F0502020204030204" pitchFamily="34" charset="0"/>
              </a:rPr>
              <a:t>↕</a:t>
            </a:r>
          </a:p>
          <a:p>
            <a:pPr eaLnBrk="1" hangingPunct="1"/>
            <a:r>
              <a:rPr lang="en-US" altLang="en-US" sz="3800" b="1" kern="0" dirty="0">
                <a:ln w="17780" cmpd="sng">
                  <a:solidFill>
                    <a:srgbClr val="FFFFFF"/>
                  </a:solidFill>
                  <a:prstDash val="solid"/>
                  <a:miter lim="800000"/>
                </a:ln>
                <a:solidFill>
                  <a:srgbClr val="0083E6"/>
                </a:solidFill>
                <a:effectLst>
                  <a:glow rad="63500">
                    <a:schemeClr val="tx1"/>
                  </a:glow>
                  <a:outerShdw blurRad="50800" algn="tl" rotWithShape="0">
                    <a:srgbClr val="000000"/>
                  </a:outerShdw>
                </a:effectLst>
                <a:latin typeface="Calibri" panose="020F0502020204030204" pitchFamily="34" charset="0"/>
              </a:rPr>
              <a:t>national security</a:t>
            </a:r>
          </a:p>
          <a:p>
            <a:pPr eaLnBrk="1" hangingPunct="1"/>
            <a:r>
              <a:rPr lang="en-US" altLang="en-US" sz="3800" b="1" kern="0" dirty="0">
                <a:ln w="17780" cmpd="sng">
                  <a:solidFill>
                    <a:srgbClr val="FFFFFF"/>
                  </a:solidFill>
                  <a:prstDash val="solid"/>
                  <a:miter lim="800000"/>
                </a:ln>
                <a:solidFill>
                  <a:srgbClr val="0083E6"/>
                </a:solidFill>
                <a:effectLst>
                  <a:glow rad="63500">
                    <a:schemeClr val="tx1"/>
                  </a:glow>
                  <a:outerShdw blurRad="50800" algn="tl" rotWithShape="0">
                    <a:srgbClr val="000000"/>
                  </a:outerShdw>
                </a:effectLst>
                <a:latin typeface="Calibri" panose="020F0502020204030204" pitchFamily="34" charset="0"/>
              </a:rPr>
              <a:t>↑</a:t>
            </a:r>
          </a:p>
          <a:p>
            <a:pPr eaLnBrk="1" hangingPunct="1"/>
            <a:r>
              <a:rPr lang="en-US" altLang="en-US" sz="3800" b="1" kern="0" dirty="0">
                <a:ln w="17780" cmpd="sng">
                  <a:solidFill>
                    <a:srgbClr val="FFFFFF"/>
                  </a:solidFill>
                  <a:prstDash val="solid"/>
                  <a:miter lim="800000"/>
                </a:ln>
                <a:solidFill>
                  <a:srgbClr val="0083E6"/>
                </a:solidFill>
                <a:effectLst>
                  <a:glow rad="63500">
                    <a:schemeClr val="tx1"/>
                  </a:glow>
                  <a:outerShdw blurRad="50800" algn="tl" rotWithShape="0">
                    <a:srgbClr val="000000"/>
                  </a:outerShdw>
                </a:effectLst>
                <a:latin typeface="Calibri" panose="020F0502020204030204" pitchFamily="34" charset="0"/>
              </a:rPr>
              <a:t>humble dependence upon God </a:t>
            </a:r>
          </a:p>
        </p:txBody>
      </p:sp>
      <p:sp>
        <p:nvSpPr>
          <p:cNvPr id="4" name="Rectangle 2">
            <a:extLst>
              <a:ext uri="{FF2B5EF4-FFF2-40B4-BE49-F238E27FC236}">
                <a16:creationId xmlns:a16="http://schemas.microsoft.com/office/drawing/2014/main" id="{8ED5351C-440A-405A-9278-D46DA2711502}"/>
              </a:ext>
            </a:extLst>
          </p:cNvPr>
          <p:cNvSpPr txBox="1">
            <a:spLocks noChangeArrowheads="1"/>
          </p:cNvSpPr>
          <p:nvPr/>
        </p:nvSpPr>
        <p:spPr bwMode="auto">
          <a:xfrm>
            <a:off x="2150841" y="5665296"/>
            <a:ext cx="5376672"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His overruling providence</a:t>
            </a:r>
          </a:p>
        </p:txBody>
      </p:sp>
      <p:sp>
        <p:nvSpPr>
          <p:cNvPr id="5" name="Rectangle 2">
            <a:extLst>
              <a:ext uri="{FF2B5EF4-FFF2-40B4-BE49-F238E27FC236}">
                <a16:creationId xmlns:a16="http://schemas.microsoft.com/office/drawing/2014/main" id="{44A94AF7-118F-4E0C-831E-4F724E936B58}"/>
              </a:ext>
            </a:extLst>
          </p:cNvPr>
          <p:cNvSpPr txBox="1">
            <a:spLocks noChangeArrowheads="1"/>
          </p:cNvSpPr>
          <p:nvPr/>
        </p:nvSpPr>
        <p:spPr bwMode="auto">
          <a:xfrm>
            <a:off x="3515865" y="5084886"/>
            <a:ext cx="5116393"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dependence upon God</a:t>
            </a:r>
          </a:p>
        </p:txBody>
      </p:sp>
      <p:sp>
        <p:nvSpPr>
          <p:cNvPr id="6" name="Rectangle 2">
            <a:extLst>
              <a:ext uri="{FF2B5EF4-FFF2-40B4-BE49-F238E27FC236}">
                <a16:creationId xmlns:a16="http://schemas.microsoft.com/office/drawing/2014/main" id="{D075F29A-D507-4D55-B77E-BFDE923AD386}"/>
              </a:ext>
            </a:extLst>
          </p:cNvPr>
          <p:cNvSpPr txBox="1">
            <a:spLocks noChangeArrowheads="1"/>
          </p:cNvSpPr>
          <p:nvPr/>
        </p:nvSpPr>
        <p:spPr bwMode="auto">
          <a:xfrm>
            <a:off x="6271294" y="4506857"/>
            <a:ext cx="1945754"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humble</a:t>
            </a:r>
          </a:p>
        </p:txBody>
      </p:sp>
      <p:sp>
        <p:nvSpPr>
          <p:cNvPr id="7" name="Rectangle 2">
            <a:extLst>
              <a:ext uri="{FF2B5EF4-FFF2-40B4-BE49-F238E27FC236}">
                <a16:creationId xmlns:a16="http://schemas.microsoft.com/office/drawing/2014/main" id="{2D16D351-990E-4AC8-9F5A-F7399C3AE2B5}"/>
              </a:ext>
            </a:extLst>
          </p:cNvPr>
          <p:cNvSpPr txBox="1">
            <a:spLocks noChangeArrowheads="1"/>
          </p:cNvSpPr>
          <p:nvPr/>
        </p:nvSpPr>
        <p:spPr bwMode="auto">
          <a:xfrm>
            <a:off x="6578073" y="3928828"/>
            <a:ext cx="2092058"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national</a:t>
            </a:r>
          </a:p>
        </p:txBody>
      </p:sp>
      <p:sp>
        <p:nvSpPr>
          <p:cNvPr id="8" name="Rectangle 2">
            <a:extLst>
              <a:ext uri="{FF2B5EF4-FFF2-40B4-BE49-F238E27FC236}">
                <a16:creationId xmlns:a16="http://schemas.microsoft.com/office/drawing/2014/main" id="{2481F365-CBBC-4172-AE4D-E520121C4486}"/>
              </a:ext>
            </a:extLst>
          </p:cNvPr>
          <p:cNvSpPr txBox="1">
            <a:spLocks noChangeArrowheads="1"/>
          </p:cNvSpPr>
          <p:nvPr/>
        </p:nvSpPr>
        <p:spPr bwMode="auto">
          <a:xfrm>
            <a:off x="810822" y="4509304"/>
            <a:ext cx="1983335"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security</a:t>
            </a:r>
          </a:p>
        </p:txBody>
      </p:sp>
      <p:sp>
        <p:nvSpPr>
          <p:cNvPr id="9" name="Rectangle 2">
            <a:extLst>
              <a:ext uri="{FF2B5EF4-FFF2-40B4-BE49-F238E27FC236}">
                <a16:creationId xmlns:a16="http://schemas.microsoft.com/office/drawing/2014/main" id="{F88DDBCF-179A-4D2D-B0DC-C1C9E6AA12F1}"/>
              </a:ext>
            </a:extLst>
          </p:cNvPr>
          <p:cNvSpPr txBox="1">
            <a:spLocks noChangeArrowheads="1"/>
          </p:cNvSpPr>
          <p:nvPr/>
        </p:nvSpPr>
        <p:spPr bwMode="auto">
          <a:xfrm>
            <a:off x="3650850" y="449646"/>
            <a:ext cx="5066906"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foundation of our hope</a:t>
            </a:r>
          </a:p>
        </p:txBody>
      </p:sp>
    </p:spTree>
    <p:extLst>
      <p:ext uri="{BB962C8B-B14F-4D97-AF65-F5344CB8AC3E}">
        <p14:creationId xmlns:p14="http://schemas.microsoft.com/office/powerpoint/2010/main" val="3603244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
                                        <p:tgtEl>
                                          <p:spTgt spid="4"/>
                                        </p:tgtEl>
                                      </p:cBhvr>
                                    </p:animEffect>
                                  </p:childTnLst>
                                </p:cTn>
                              </p:par>
                              <p:par>
                                <p:cTn id="13" presetID="10" presetClass="entr" presetSubtype="0" fill="hold" grpId="2"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
                                        <p:tgtEl>
                                          <p:spTgt spid="5"/>
                                        </p:tgtEl>
                                      </p:cBhvr>
                                    </p:animEffect>
                                  </p:childTnLst>
                                </p:cTn>
                              </p:par>
                              <p:par>
                                <p:cTn id="16" presetID="10" presetClass="entr" presetSubtype="0" fill="hold" grpId="2"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
                                        <p:tgtEl>
                                          <p:spTgt spid="6"/>
                                        </p:tgtEl>
                                      </p:cBhvr>
                                    </p:animEffect>
                                  </p:childTnLst>
                                </p:cTn>
                              </p:par>
                              <p:par>
                                <p:cTn id="19" presetID="10" presetClass="entr" presetSubtype="0" fill="hold" grpId="2"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
                                        <p:tgtEl>
                                          <p:spTgt spid="7"/>
                                        </p:tgtEl>
                                      </p:cBhvr>
                                    </p:animEffect>
                                  </p:childTnLst>
                                </p:cTn>
                              </p:par>
                              <p:par>
                                <p:cTn id="22" presetID="10" presetClass="entr" presetSubtype="0" fill="hold" grpId="2"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
                                        <p:tgtEl>
                                          <p:spTgt spid="8"/>
                                        </p:tgtEl>
                                      </p:cBhvr>
                                    </p:animEffect>
                                  </p:childTnLst>
                                </p:cTn>
                              </p:par>
                              <p:par>
                                <p:cTn id="25" presetID="10" presetClass="entr" presetSubtype="0" fill="hold" grpId="2"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
                                        <p:tgtEl>
                                          <p:spTgt spid="9"/>
                                        </p:tgtEl>
                                      </p:cBhvr>
                                    </p:animEffect>
                                  </p:childTnLst>
                                </p:cTn>
                              </p:par>
                              <p:par>
                                <p:cTn id="28" presetID="0" presetClass="path" presetSubtype="0" accel="50000" decel="50000" fill="hold" grpId="0" nodeType="withEffect">
                                  <p:stCondLst>
                                    <p:cond delay="0"/>
                                  </p:stCondLst>
                                  <p:childTnLst>
                                    <p:animMotion origin="layout" path="M 3.33333E-6 -4.81481E-6 L -0.029 -0.61342 " pathEditMode="relative" rAng="0" ptsTypes="AA">
                                      <p:cBhvr>
                                        <p:cTn id="29" dur="2000" fill="hold"/>
                                        <p:tgtEl>
                                          <p:spTgt spid="4"/>
                                        </p:tgtEl>
                                        <p:attrNameLst>
                                          <p:attrName>ppt_x</p:attrName>
                                          <p:attrName>ppt_y</p:attrName>
                                        </p:attrNameLst>
                                      </p:cBhvr>
                                      <p:rCtr x="-1458" y="-30671"/>
                                    </p:animMotion>
                                  </p:childTnLst>
                                </p:cTn>
                              </p:par>
                              <p:par>
                                <p:cTn id="30" presetID="0" presetClass="path" presetSubtype="0" accel="50000" decel="50000" fill="hold" grpId="0" nodeType="withEffect">
                                  <p:stCondLst>
                                    <p:cond delay="0"/>
                                  </p:stCondLst>
                                  <p:childTnLst>
                                    <p:animMotion origin="layout" path="M 3.88889E-6 -2.59259E-6 L -0.07466 -0.02245 " pathEditMode="relative" rAng="0" ptsTypes="AA">
                                      <p:cBhvr>
                                        <p:cTn id="31" dur="2000" fill="hold"/>
                                        <p:tgtEl>
                                          <p:spTgt spid="5"/>
                                        </p:tgtEl>
                                        <p:attrNameLst>
                                          <p:attrName>ppt_x</p:attrName>
                                          <p:attrName>ppt_y</p:attrName>
                                        </p:attrNameLst>
                                      </p:cBhvr>
                                      <p:rCtr x="-3733" y="-1134"/>
                                    </p:animMotion>
                                  </p:childTnLst>
                                </p:cTn>
                              </p:par>
                              <p:par>
                                <p:cTn id="32" presetID="0" presetClass="path" presetSubtype="0" accel="50000" decel="50000" fill="hold" grpId="0" nodeType="withEffect">
                                  <p:stCondLst>
                                    <p:cond delay="0"/>
                                  </p:stCondLst>
                                  <p:childTnLst>
                                    <p:animMotion origin="layout" path="M 2.5E-6 -0.00092 L -0.54688 0.0625 " pathEditMode="relative" rAng="0" ptsTypes="AA">
                                      <p:cBhvr>
                                        <p:cTn id="33" dur="2000" fill="hold"/>
                                        <p:tgtEl>
                                          <p:spTgt spid="6"/>
                                        </p:tgtEl>
                                        <p:attrNameLst>
                                          <p:attrName>ppt_x</p:attrName>
                                          <p:attrName>ppt_y</p:attrName>
                                        </p:attrNameLst>
                                      </p:cBhvr>
                                      <p:rCtr x="-27344" y="3171"/>
                                    </p:animMotion>
                                  </p:childTnLst>
                                </p:cTn>
                              </p:par>
                              <p:par>
                                <p:cTn id="34" presetID="0" presetClass="path" presetSubtype="0" accel="50000" decel="50000" fill="hold" grpId="0" nodeType="withEffect">
                                  <p:stCondLst>
                                    <p:cond delay="0"/>
                                  </p:stCondLst>
                                  <p:childTnLst>
                                    <p:animMotion origin="layout" path="M -5.55556E-7 -4.07407E-6 L -0.42587 -0.02199 " pathEditMode="relative" rAng="0" ptsTypes="AA">
                                      <p:cBhvr>
                                        <p:cTn id="35" dur="2000" fill="hold"/>
                                        <p:tgtEl>
                                          <p:spTgt spid="7"/>
                                        </p:tgtEl>
                                        <p:attrNameLst>
                                          <p:attrName>ppt_x</p:attrName>
                                          <p:attrName>ppt_y</p:attrName>
                                        </p:attrNameLst>
                                      </p:cBhvr>
                                      <p:rCtr x="-21302" y="-1111"/>
                                    </p:animMotion>
                                  </p:childTnLst>
                                </p:cTn>
                              </p:par>
                              <p:par>
                                <p:cTn id="36" presetID="0" presetClass="path" presetSubtype="0" accel="50000" decel="50000" fill="hold" grpId="0" nodeType="withEffect">
                                  <p:stCondLst>
                                    <p:cond delay="0"/>
                                  </p:stCondLst>
                                  <p:childTnLst>
                                    <p:animMotion origin="layout" path="M 1.38889E-6 3.7037E-6 L 0.39965 -0.10672 " pathEditMode="relative" rAng="0" ptsTypes="AA">
                                      <p:cBhvr>
                                        <p:cTn id="37" dur="2000" fill="hold"/>
                                        <p:tgtEl>
                                          <p:spTgt spid="8"/>
                                        </p:tgtEl>
                                        <p:attrNameLst>
                                          <p:attrName>ppt_x</p:attrName>
                                          <p:attrName>ppt_y</p:attrName>
                                        </p:attrNameLst>
                                      </p:cBhvr>
                                      <p:rCtr x="19983" y="-5347"/>
                                    </p:animMotion>
                                  </p:childTnLst>
                                </p:cTn>
                              </p:par>
                              <p:par>
                                <p:cTn id="38" presetID="0" presetClass="path" presetSubtype="0" accel="50000" decel="50000" fill="hold" grpId="0" nodeType="withEffect">
                                  <p:stCondLst>
                                    <p:cond delay="0"/>
                                  </p:stCondLst>
                                  <p:childTnLst>
                                    <p:animMotion origin="layout" path="M 4.72222E-6 3.33333E-6 L -0.17622 0.31597 " pathEditMode="relative" rAng="0" ptsTypes="AA">
                                      <p:cBhvr>
                                        <p:cTn id="39" dur="2000" fill="hold"/>
                                        <p:tgtEl>
                                          <p:spTgt spid="9"/>
                                        </p:tgtEl>
                                        <p:attrNameLst>
                                          <p:attrName>ppt_x</p:attrName>
                                          <p:attrName>ppt_y</p:attrName>
                                        </p:attrNameLst>
                                      </p:cBhvr>
                                      <p:rCtr x="-8819" y="15787"/>
                                    </p:animMotion>
                                  </p:childTnLst>
                                </p:cTn>
                              </p:par>
                              <p:par>
                                <p:cTn id="40" presetID="10" presetClass="exit" presetSubtype="0" fill="hold" grpId="1" nodeType="withEffect">
                                  <p:stCondLst>
                                    <p:cond delay="0"/>
                                  </p:stCondLst>
                                  <p:childTnLst>
                                    <p:animEffect transition="out" filter="fade">
                                      <p:cBhvr>
                                        <p:cTn id="41" dur="1250"/>
                                        <p:tgtEl>
                                          <p:spTgt spid="3074"/>
                                        </p:tgtEl>
                                      </p:cBhvr>
                                    </p:animEffect>
                                    <p:set>
                                      <p:cBhvr>
                                        <p:cTn id="42" dur="1" fill="hold">
                                          <p:stCondLst>
                                            <p:cond delay="1249"/>
                                          </p:stCondLst>
                                        </p:cTn>
                                        <p:tgtEl>
                                          <p:spTgt spid="3074"/>
                                        </p:tgtEl>
                                        <p:attrNameLst>
                                          <p:attrName>style.visibility</p:attrName>
                                        </p:attrNameLst>
                                      </p:cBhvr>
                                      <p:to>
                                        <p:strVal val="hidden"/>
                                      </p:to>
                                    </p:se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50"/>
                                        <p:tgtEl>
                                          <p:spTgt spid="3"/>
                                        </p:tgtEl>
                                      </p:cBhvr>
                                    </p:animEffect>
                                  </p:childTnLst>
                                </p:cTn>
                              </p:par>
                              <p:par>
                                <p:cTn id="47" presetID="10" presetClass="exit" presetSubtype="0" fill="hold" grpId="1"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9"/>
                                        </p:tgtEl>
                                      </p:cBhvr>
                                    </p:animEffect>
                                    <p:set>
                                      <p:cBhvr>
                                        <p:cTn id="6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1480" y="1813878"/>
            <a:ext cx="82296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dangers of a concentration of all power in the general government of a confederacy so vast as ours are too obvious to be disregarded.”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113288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901292"/>
            <a:ext cx="8229600" cy="3055416"/>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And with many other words he testified and exhorted them, saying, "Be saved from this perverse generation."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Acts 2:40</a:t>
            </a:r>
          </a:p>
        </p:txBody>
      </p:sp>
    </p:spTree>
    <p:extLst>
      <p:ext uri="{BB962C8B-B14F-4D97-AF65-F5344CB8AC3E}">
        <p14:creationId xmlns:p14="http://schemas.microsoft.com/office/powerpoint/2010/main" val="575973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Bible is the best of books, and I wish it were in the hands of every one. It is indispensable to the safety and permanence of our institutions. A free government can not exist without religion and morals, and there cannot be morals without religion. Especially should the Bible be placed in the hands of the young. It is the best school book in the world. I would that all our people were brought up under the influence of that holy book.”</a:t>
            </a:r>
            <a:endParaRPr lang="en-US" altLang="en-US" sz="2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Title 1">
            <a:extLst>
              <a:ext uri="{FF2B5EF4-FFF2-40B4-BE49-F238E27FC236}">
                <a16:creationId xmlns:a16="http://schemas.microsoft.com/office/drawing/2014/main" id="{EC8D5DEA-A5B8-4D0E-81D1-68A71917D56F}"/>
              </a:ext>
            </a:extLst>
          </p:cNvPr>
          <p:cNvSpPr txBox="1">
            <a:spLocks/>
          </p:cNvSpPr>
          <p:nvPr/>
        </p:nvSpPr>
        <p:spPr>
          <a:xfrm>
            <a:off x="494486" y="1157991"/>
            <a:ext cx="1475232" cy="6799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Bible</a:t>
            </a:r>
          </a:p>
        </p:txBody>
      </p:sp>
      <p:sp>
        <p:nvSpPr>
          <p:cNvPr id="3" name="Rectangle 2">
            <a:extLst>
              <a:ext uri="{FF2B5EF4-FFF2-40B4-BE49-F238E27FC236}">
                <a16:creationId xmlns:a16="http://schemas.microsoft.com/office/drawing/2014/main" id="{CF26941A-45AE-4DAF-80C8-D4049782A63B}"/>
              </a:ext>
            </a:extLst>
          </p:cNvPr>
          <p:cNvSpPr txBox="1">
            <a:spLocks noChangeArrowheads="1"/>
          </p:cNvSpPr>
          <p:nvPr/>
        </p:nvSpPr>
        <p:spPr bwMode="auto">
          <a:xfrm>
            <a:off x="457200" y="1009047"/>
            <a:ext cx="8229600" cy="480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Bible is the best of books</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religion ↔ morals</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safety</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permanence of our institutions</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				↘</a:t>
            </a:r>
          </a:p>
          <a:p>
            <a:pPr algn="l"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best school book 		free government</a:t>
            </a:r>
          </a:p>
        </p:txBody>
      </p:sp>
      <p:sp>
        <p:nvSpPr>
          <p:cNvPr id="4" name="Rectangle 2">
            <a:extLst>
              <a:ext uri="{FF2B5EF4-FFF2-40B4-BE49-F238E27FC236}">
                <a16:creationId xmlns:a16="http://schemas.microsoft.com/office/drawing/2014/main" id="{7C7626BA-3C8F-435A-895C-560CD3B3D083}"/>
              </a:ext>
            </a:extLst>
          </p:cNvPr>
          <p:cNvSpPr txBox="1">
            <a:spLocks noChangeArrowheads="1"/>
          </p:cNvSpPr>
          <p:nvPr/>
        </p:nvSpPr>
        <p:spPr bwMode="auto">
          <a:xfrm>
            <a:off x="1399700" y="315187"/>
            <a:ext cx="5193792"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Bible is the best of books</a:t>
            </a:r>
          </a:p>
        </p:txBody>
      </p:sp>
      <p:sp>
        <p:nvSpPr>
          <p:cNvPr id="5" name="Rectangle 2">
            <a:extLst>
              <a:ext uri="{FF2B5EF4-FFF2-40B4-BE49-F238E27FC236}">
                <a16:creationId xmlns:a16="http://schemas.microsoft.com/office/drawing/2014/main" id="{99F708AE-A603-4CE7-ADC4-B08066024232}"/>
              </a:ext>
            </a:extLst>
          </p:cNvPr>
          <p:cNvSpPr txBox="1">
            <a:spLocks noChangeArrowheads="1"/>
          </p:cNvSpPr>
          <p:nvPr/>
        </p:nvSpPr>
        <p:spPr bwMode="auto">
          <a:xfrm>
            <a:off x="2340577" y="3610971"/>
            <a:ext cx="1877568"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religion</a:t>
            </a:r>
          </a:p>
        </p:txBody>
      </p:sp>
      <p:sp>
        <p:nvSpPr>
          <p:cNvPr id="6" name="Rectangle 2">
            <a:extLst>
              <a:ext uri="{FF2B5EF4-FFF2-40B4-BE49-F238E27FC236}">
                <a16:creationId xmlns:a16="http://schemas.microsoft.com/office/drawing/2014/main" id="{82805BBD-FDB4-4923-BFFE-8193E2C63906}"/>
              </a:ext>
            </a:extLst>
          </p:cNvPr>
          <p:cNvSpPr txBox="1">
            <a:spLocks noChangeArrowheads="1"/>
          </p:cNvSpPr>
          <p:nvPr/>
        </p:nvSpPr>
        <p:spPr bwMode="auto">
          <a:xfrm>
            <a:off x="6888480" y="3062227"/>
            <a:ext cx="1658112"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morals</a:t>
            </a:r>
          </a:p>
        </p:txBody>
      </p:sp>
      <p:sp>
        <p:nvSpPr>
          <p:cNvPr id="7" name="Rectangle 2">
            <a:extLst>
              <a:ext uri="{FF2B5EF4-FFF2-40B4-BE49-F238E27FC236}">
                <a16:creationId xmlns:a16="http://schemas.microsoft.com/office/drawing/2014/main" id="{56138B87-78AD-478F-B8DF-7EA3131D0BD1}"/>
              </a:ext>
            </a:extLst>
          </p:cNvPr>
          <p:cNvSpPr txBox="1">
            <a:spLocks noChangeArrowheads="1"/>
          </p:cNvSpPr>
          <p:nvPr/>
        </p:nvSpPr>
        <p:spPr bwMode="auto">
          <a:xfrm>
            <a:off x="5362960" y="1415574"/>
            <a:ext cx="1572768"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safety</a:t>
            </a:r>
          </a:p>
        </p:txBody>
      </p:sp>
      <p:sp>
        <p:nvSpPr>
          <p:cNvPr id="8" name="Rectangle 2">
            <a:extLst>
              <a:ext uri="{FF2B5EF4-FFF2-40B4-BE49-F238E27FC236}">
                <a16:creationId xmlns:a16="http://schemas.microsoft.com/office/drawing/2014/main" id="{486496C9-08C4-4C68-8A2F-63A5188CC7C2}"/>
              </a:ext>
            </a:extLst>
          </p:cNvPr>
          <p:cNvSpPr txBox="1">
            <a:spLocks noChangeArrowheads="1"/>
          </p:cNvSpPr>
          <p:nvPr/>
        </p:nvSpPr>
        <p:spPr bwMode="auto">
          <a:xfrm>
            <a:off x="747428" y="1964589"/>
            <a:ext cx="6278880"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permanence of our institutions</a:t>
            </a:r>
          </a:p>
        </p:txBody>
      </p:sp>
      <p:sp>
        <p:nvSpPr>
          <p:cNvPr id="9" name="Rectangle 2">
            <a:extLst>
              <a:ext uri="{FF2B5EF4-FFF2-40B4-BE49-F238E27FC236}">
                <a16:creationId xmlns:a16="http://schemas.microsoft.com/office/drawing/2014/main" id="{B84CA896-398B-4974-9CB1-FCF073B4D417}"/>
              </a:ext>
            </a:extLst>
          </p:cNvPr>
          <p:cNvSpPr txBox="1">
            <a:spLocks noChangeArrowheads="1"/>
          </p:cNvSpPr>
          <p:nvPr/>
        </p:nvSpPr>
        <p:spPr bwMode="auto">
          <a:xfrm>
            <a:off x="2066620" y="4706596"/>
            <a:ext cx="3769463"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best school book</a:t>
            </a:r>
          </a:p>
        </p:txBody>
      </p:sp>
      <p:sp>
        <p:nvSpPr>
          <p:cNvPr id="10" name="Rectangle 2">
            <a:extLst>
              <a:ext uri="{FF2B5EF4-FFF2-40B4-BE49-F238E27FC236}">
                <a16:creationId xmlns:a16="http://schemas.microsoft.com/office/drawing/2014/main" id="{8C65269F-C887-4EC2-A1CE-1D845BC2C55E}"/>
              </a:ext>
            </a:extLst>
          </p:cNvPr>
          <p:cNvSpPr txBox="1">
            <a:spLocks noChangeArrowheads="1"/>
          </p:cNvSpPr>
          <p:nvPr/>
        </p:nvSpPr>
        <p:spPr bwMode="auto">
          <a:xfrm>
            <a:off x="7181755" y="1962208"/>
            <a:ext cx="1292352"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free</a:t>
            </a:r>
          </a:p>
        </p:txBody>
      </p:sp>
      <p:sp>
        <p:nvSpPr>
          <p:cNvPr id="11" name="Rectangle 2">
            <a:extLst>
              <a:ext uri="{FF2B5EF4-FFF2-40B4-BE49-F238E27FC236}">
                <a16:creationId xmlns:a16="http://schemas.microsoft.com/office/drawing/2014/main" id="{6D8B7AD5-B428-4922-B180-6E50D725D524}"/>
              </a:ext>
            </a:extLst>
          </p:cNvPr>
          <p:cNvSpPr txBox="1">
            <a:spLocks noChangeArrowheads="1"/>
          </p:cNvSpPr>
          <p:nvPr/>
        </p:nvSpPr>
        <p:spPr bwMode="auto">
          <a:xfrm>
            <a:off x="206463" y="2515346"/>
            <a:ext cx="3056231" cy="70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government</a:t>
            </a:r>
          </a:p>
        </p:txBody>
      </p:sp>
      <p:sp>
        <p:nvSpPr>
          <p:cNvPr id="29" name="Freeform 78">
            <a:extLst>
              <a:ext uri="{FF2B5EF4-FFF2-40B4-BE49-F238E27FC236}">
                <a16:creationId xmlns:a16="http://schemas.microsoft.com/office/drawing/2014/main" id="{CC25D77B-59BC-429F-90EA-695728D1CB70}"/>
              </a:ext>
            </a:extLst>
          </p:cNvPr>
          <p:cNvSpPr>
            <a:spLocks/>
          </p:cNvSpPr>
          <p:nvPr/>
        </p:nvSpPr>
        <p:spPr bwMode="auto">
          <a:xfrm>
            <a:off x="1099321" y="1837957"/>
            <a:ext cx="531955" cy="3116271"/>
          </a:xfrm>
          <a:custGeom>
            <a:avLst/>
            <a:gdLst>
              <a:gd name="T0" fmla="*/ 0 w 2156"/>
              <a:gd name="T1" fmla="*/ 0 h 1704"/>
              <a:gd name="T2" fmla="*/ 399 w 2156"/>
              <a:gd name="T3" fmla="*/ 435 h 1704"/>
              <a:gd name="T4" fmla="*/ 600 w 2156"/>
              <a:gd name="T5" fmla="*/ 1467 h 1704"/>
              <a:gd name="T6" fmla="*/ 2156 w 2156"/>
              <a:gd name="T7" fmla="*/ 1704 h 1704"/>
              <a:gd name="connsiteX0" fmla="*/ 0 w 10000"/>
              <a:gd name="connsiteY0" fmla="*/ 0 h 10000"/>
              <a:gd name="connsiteX1" fmla="*/ 536 w 10000"/>
              <a:gd name="connsiteY1" fmla="*/ 4592 h 10000"/>
              <a:gd name="connsiteX2" fmla="*/ 2783 w 10000"/>
              <a:gd name="connsiteY2" fmla="*/ 8609 h 10000"/>
              <a:gd name="connsiteX3" fmla="*/ 10000 w 10000"/>
              <a:gd name="connsiteY3" fmla="*/ 10000 h 10000"/>
              <a:gd name="connsiteX0" fmla="*/ 0 w 3066"/>
              <a:gd name="connsiteY0" fmla="*/ 0 h 11449"/>
              <a:gd name="connsiteX1" fmla="*/ 536 w 3066"/>
              <a:gd name="connsiteY1" fmla="*/ 4592 h 11449"/>
              <a:gd name="connsiteX2" fmla="*/ 2783 w 3066"/>
              <a:gd name="connsiteY2" fmla="*/ 8609 h 11449"/>
              <a:gd name="connsiteX3" fmla="*/ 1603 w 3066"/>
              <a:gd name="connsiteY3" fmla="*/ 11449 h 11449"/>
              <a:gd name="connsiteX0" fmla="*/ 1292 w 6520"/>
              <a:gd name="connsiteY0" fmla="*/ 0 h 10000"/>
              <a:gd name="connsiteX1" fmla="*/ 3040 w 6520"/>
              <a:gd name="connsiteY1" fmla="*/ 4011 h 10000"/>
              <a:gd name="connsiteX2" fmla="*/ 1655 w 6520"/>
              <a:gd name="connsiteY2" fmla="*/ 7988 h 10000"/>
              <a:gd name="connsiteX3" fmla="*/ 6520 w 6520"/>
              <a:gd name="connsiteY3" fmla="*/ 10000 h 10000"/>
              <a:gd name="connsiteX0" fmla="*/ 2808 w 10826"/>
              <a:gd name="connsiteY0" fmla="*/ 0 h 10000"/>
              <a:gd name="connsiteX1" fmla="*/ 2095 w 10826"/>
              <a:gd name="connsiteY1" fmla="*/ 4198 h 10000"/>
              <a:gd name="connsiteX2" fmla="*/ 3364 w 10826"/>
              <a:gd name="connsiteY2" fmla="*/ 7988 h 10000"/>
              <a:gd name="connsiteX3" fmla="*/ 10826 w 10826"/>
              <a:gd name="connsiteY3" fmla="*/ 10000 h 10000"/>
              <a:gd name="connsiteX0" fmla="*/ 716 w 8734"/>
              <a:gd name="connsiteY0" fmla="*/ 0 h 10000"/>
              <a:gd name="connsiteX1" fmla="*/ 3 w 8734"/>
              <a:gd name="connsiteY1" fmla="*/ 4198 h 10000"/>
              <a:gd name="connsiteX2" fmla="*/ 1272 w 8734"/>
              <a:gd name="connsiteY2" fmla="*/ 7988 h 10000"/>
              <a:gd name="connsiteX3" fmla="*/ 8734 w 8734"/>
              <a:gd name="connsiteY3" fmla="*/ 10000 h 10000"/>
              <a:gd name="connsiteX0" fmla="*/ 820 w 10000"/>
              <a:gd name="connsiteY0" fmla="*/ 0 h 10000"/>
              <a:gd name="connsiteX1" fmla="*/ 3 w 10000"/>
              <a:gd name="connsiteY1" fmla="*/ 4198 h 10000"/>
              <a:gd name="connsiteX2" fmla="*/ 1456 w 10000"/>
              <a:gd name="connsiteY2" fmla="*/ 7988 h 10000"/>
              <a:gd name="connsiteX3" fmla="*/ 10000 w 10000"/>
              <a:gd name="connsiteY3" fmla="*/ 10000 h 10000"/>
              <a:gd name="connsiteX0" fmla="*/ 820 w 10000"/>
              <a:gd name="connsiteY0" fmla="*/ 0 h 10000"/>
              <a:gd name="connsiteX1" fmla="*/ 3 w 10000"/>
              <a:gd name="connsiteY1" fmla="*/ 4198 h 10000"/>
              <a:gd name="connsiteX2" fmla="*/ 1456 w 10000"/>
              <a:gd name="connsiteY2" fmla="*/ 7988 h 10000"/>
              <a:gd name="connsiteX3" fmla="*/ 10000 w 10000"/>
              <a:gd name="connsiteY3" fmla="*/ 10000 h 10000"/>
              <a:gd name="connsiteX0" fmla="*/ 820 w 10000"/>
              <a:gd name="connsiteY0" fmla="*/ 0 h 10000"/>
              <a:gd name="connsiteX1" fmla="*/ 3 w 10000"/>
              <a:gd name="connsiteY1" fmla="*/ 4198 h 10000"/>
              <a:gd name="connsiteX2" fmla="*/ 1456 w 10000"/>
              <a:gd name="connsiteY2" fmla="*/ 7988 h 10000"/>
              <a:gd name="connsiteX3" fmla="*/ 10000 w 10000"/>
              <a:gd name="connsiteY3" fmla="*/ 10000 h 10000"/>
              <a:gd name="connsiteX0" fmla="*/ 820 w 10000"/>
              <a:gd name="connsiteY0" fmla="*/ 0 h 10000"/>
              <a:gd name="connsiteX1" fmla="*/ 3 w 10000"/>
              <a:gd name="connsiteY1" fmla="*/ 4198 h 10000"/>
              <a:gd name="connsiteX2" fmla="*/ 1456 w 10000"/>
              <a:gd name="connsiteY2" fmla="*/ 7988 h 10000"/>
              <a:gd name="connsiteX3" fmla="*/ 10000 w 10000"/>
              <a:gd name="connsiteY3" fmla="*/ 10000 h 10000"/>
              <a:gd name="connsiteX0" fmla="*/ 826 w 10006"/>
              <a:gd name="connsiteY0" fmla="*/ 0 h 10000"/>
              <a:gd name="connsiteX1" fmla="*/ 9 w 10006"/>
              <a:gd name="connsiteY1" fmla="*/ 4198 h 10000"/>
              <a:gd name="connsiteX2" fmla="*/ 1462 w 10006"/>
              <a:gd name="connsiteY2" fmla="*/ 7988 h 10000"/>
              <a:gd name="connsiteX3" fmla="*/ 10006 w 10006"/>
              <a:gd name="connsiteY3" fmla="*/ 10000 h 10000"/>
              <a:gd name="connsiteX0" fmla="*/ 889 w 10069"/>
              <a:gd name="connsiteY0" fmla="*/ 0 h 10000"/>
              <a:gd name="connsiteX1" fmla="*/ 72 w 10069"/>
              <a:gd name="connsiteY1" fmla="*/ 4198 h 10000"/>
              <a:gd name="connsiteX2" fmla="*/ 1525 w 10069"/>
              <a:gd name="connsiteY2" fmla="*/ 7988 h 10000"/>
              <a:gd name="connsiteX3" fmla="*/ 10069 w 10069"/>
              <a:gd name="connsiteY3" fmla="*/ 10000 h 10000"/>
              <a:gd name="connsiteX0" fmla="*/ 844 w 10024"/>
              <a:gd name="connsiteY0" fmla="*/ 0 h 10000"/>
              <a:gd name="connsiteX1" fmla="*/ 27 w 10024"/>
              <a:gd name="connsiteY1" fmla="*/ 4198 h 10000"/>
              <a:gd name="connsiteX2" fmla="*/ 1480 w 10024"/>
              <a:gd name="connsiteY2" fmla="*/ 7988 h 10000"/>
              <a:gd name="connsiteX3" fmla="*/ 10024 w 10024"/>
              <a:gd name="connsiteY3" fmla="*/ 10000 h 10000"/>
              <a:gd name="connsiteX0" fmla="*/ 844 w 10024"/>
              <a:gd name="connsiteY0" fmla="*/ 0 h 10000"/>
              <a:gd name="connsiteX1" fmla="*/ 27 w 10024"/>
              <a:gd name="connsiteY1" fmla="*/ 4198 h 10000"/>
              <a:gd name="connsiteX2" fmla="*/ 1480 w 10024"/>
              <a:gd name="connsiteY2" fmla="*/ 7988 h 10000"/>
              <a:gd name="connsiteX3" fmla="*/ 10024 w 10024"/>
              <a:gd name="connsiteY3" fmla="*/ 10000 h 10000"/>
              <a:gd name="connsiteX0" fmla="*/ 844 w 10024"/>
              <a:gd name="connsiteY0" fmla="*/ 0 h 10000"/>
              <a:gd name="connsiteX1" fmla="*/ 27 w 10024"/>
              <a:gd name="connsiteY1" fmla="*/ 4198 h 10000"/>
              <a:gd name="connsiteX2" fmla="*/ 1480 w 10024"/>
              <a:gd name="connsiteY2" fmla="*/ 7988 h 10000"/>
              <a:gd name="connsiteX3" fmla="*/ 10024 w 10024"/>
              <a:gd name="connsiteY3" fmla="*/ 10000 h 10000"/>
              <a:gd name="connsiteX0" fmla="*/ 844 w 10024"/>
              <a:gd name="connsiteY0" fmla="*/ 0 h 10000"/>
              <a:gd name="connsiteX1" fmla="*/ 27 w 10024"/>
              <a:gd name="connsiteY1" fmla="*/ 4198 h 10000"/>
              <a:gd name="connsiteX2" fmla="*/ 1480 w 10024"/>
              <a:gd name="connsiteY2" fmla="*/ 7988 h 10000"/>
              <a:gd name="connsiteX3" fmla="*/ 10024 w 10024"/>
              <a:gd name="connsiteY3" fmla="*/ 10000 h 10000"/>
              <a:gd name="connsiteX0" fmla="*/ 853 w 10033"/>
              <a:gd name="connsiteY0" fmla="*/ 0 h 10000"/>
              <a:gd name="connsiteX1" fmla="*/ 36 w 10033"/>
              <a:gd name="connsiteY1" fmla="*/ 4198 h 10000"/>
              <a:gd name="connsiteX2" fmla="*/ 2206 w 10033"/>
              <a:gd name="connsiteY2" fmla="*/ 8080 h 10000"/>
              <a:gd name="connsiteX3" fmla="*/ 10033 w 10033"/>
              <a:gd name="connsiteY3" fmla="*/ 10000 h 10000"/>
              <a:gd name="connsiteX0" fmla="*/ 853 w 10033"/>
              <a:gd name="connsiteY0" fmla="*/ 0 h 10000"/>
              <a:gd name="connsiteX1" fmla="*/ 36 w 10033"/>
              <a:gd name="connsiteY1" fmla="*/ 4198 h 10000"/>
              <a:gd name="connsiteX2" fmla="*/ 2206 w 10033"/>
              <a:gd name="connsiteY2" fmla="*/ 8080 h 10000"/>
              <a:gd name="connsiteX3" fmla="*/ 10033 w 10033"/>
              <a:gd name="connsiteY3" fmla="*/ 10000 h 10000"/>
              <a:gd name="connsiteX0" fmla="*/ 853 w 10033"/>
              <a:gd name="connsiteY0" fmla="*/ 0 h 10000"/>
              <a:gd name="connsiteX1" fmla="*/ 36 w 10033"/>
              <a:gd name="connsiteY1" fmla="*/ 4198 h 10000"/>
              <a:gd name="connsiteX2" fmla="*/ 2206 w 10033"/>
              <a:gd name="connsiteY2" fmla="*/ 8080 h 10000"/>
              <a:gd name="connsiteX3" fmla="*/ 10033 w 10033"/>
              <a:gd name="connsiteY3" fmla="*/ 10000 h 10000"/>
              <a:gd name="connsiteX0" fmla="*/ 853 w 8917"/>
              <a:gd name="connsiteY0" fmla="*/ 0 h 10062"/>
              <a:gd name="connsiteX1" fmla="*/ 36 w 8917"/>
              <a:gd name="connsiteY1" fmla="*/ 4198 h 10062"/>
              <a:gd name="connsiteX2" fmla="*/ 2206 w 8917"/>
              <a:gd name="connsiteY2" fmla="*/ 8080 h 10062"/>
              <a:gd name="connsiteX3" fmla="*/ 8917 w 8917"/>
              <a:gd name="connsiteY3" fmla="*/ 10062 h 10062"/>
              <a:gd name="connsiteX0" fmla="*/ 957 w 10000"/>
              <a:gd name="connsiteY0" fmla="*/ 0 h 10000"/>
              <a:gd name="connsiteX1" fmla="*/ 40 w 10000"/>
              <a:gd name="connsiteY1" fmla="*/ 4172 h 10000"/>
              <a:gd name="connsiteX2" fmla="*/ 2474 w 10000"/>
              <a:gd name="connsiteY2" fmla="*/ 8030 h 10000"/>
              <a:gd name="connsiteX3" fmla="*/ 10000 w 10000"/>
              <a:gd name="connsiteY3" fmla="*/ 10000 h 10000"/>
              <a:gd name="connsiteX0" fmla="*/ 957 w 10000"/>
              <a:gd name="connsiteY0" fmla="*/ 0 h 10000"/>
              <a:gd name="connsiteX1" fmla="*/ 40 w 10000"/>
              <a:gd name="connsiteY1" fmla="*/ 4172 h 10000"/>
              <a:gd name="connsiteX2" fmla="*/ 2474 w 10000"/>
              <a:gd name="connsiteY2" fmla="*/ 8030 h 10000"/>
              <a:gd name="connsiteX3" fmla="*/ 10000 w 10000"/>
              <a:gd name="connsiteY3" fmla="*/ 10000 h 10000"/>
              <a:gd name="connsiteX0" fmla="*/ 937 w 9980"/>
              <a:gd name="connsiteY0" fmla="*/ 0 h 10000"/>
              <a:gd name="connsiteX1" fmla="*/ 20 w 9980"/>
              <a:gd name="connsiteY1" fmla="*/ 4172 h 10000"/>
              <a:gd name="connsiteX2" fmla="*/ 1918 w 9980"/>
              <a:gd name="connsiteY2" fmla="*/ 7923 h 10000"/>
              <a:gd name="connsiteX3" fmla="*/ 9980 w 9980"/>
              <a:gd name="connsiteY3" fmla="*/ 10000 h 10000"/>
              <a:gd name="connsiteX0" fmla="*/ 957 w 10018"/>
              <a:gd name="connsiteY0" fmla="*/ 0 h 10000"/>
              <a:gd name="connsiteX1" fmla="*/ 38 w 10018"/>
              <a:gd name="connsiteY1" fmla="*/ 4172 h 10000"/>
              <a:gd name="connsiteX2" fmla="*/ 1940 w 10018"/>
              <a:gd name="connsiteY2" fmla="*/ 7923 h 10000"/>
              <a:gd name="connsiteX3" fmla="*/ 10018 w 10018"/>
              <a:gd name="connsiteY3" fmla="*/ 10000 h 10000"/>
              <a:gd name="connsiteX0" fmla="*/ 941 w 10002"/>
              <a:gd name="connsiteY0" fmla="*/ 0 h 10000"/>
              <a:gd name="connsiteX1" fmla="*/ 22 w 10002"/>
              <a:gd name="connsiteY1" fmla="*/ 4172 h 10000"/>
              <a:gd name="connsiteX2" fmla="*/ 1924 w 10002"/>
              <a:gd name="connsiteY2" fmla="*/ 7923 h 10000"/>
              <a:gd name="connsiteX3" fmla="*/ 10002 w 10002"/>
              <a:gd name="connsiteY3" fmla="*/ 10000 h 10000"/>
              <a:gd name="connsiteX0" fmla="*/ 942 w 10003"/>
              <a:gd name="connsiteY0" fmla="*/ 0 h 10000"/>
              <a:gd name="connsiteX1" fmla="*/ 23 w 10003"/>
              <a:gd name="connsiteY1" fmla="*/ 4172 h 10000"/>
              <a:gd name="connsiteX2" fmla="*/ 1925 w 10003"/>
              <a:gd name="connsiteY2" fmla="*/ 7923 h 10000"/>
              <a:gd name="connsiteX3" fmla="*/ 10003 w 10003"/>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3" h="10000">
                <a:moveTo>
                  <a:pt x="942" y="0"/>
                </a:moveTo>
                <a:cubicBezTo>
                  <a:pt x="582" y="1176"/>
                  <a:pt x="-140" y="2852"/>
                  <a:pt x="23" y="4172"/>
                </a:cubicBezTo>
                <a:cubicBezTo>
                  <a:pt x="186" y="5492"/>
                  <a:pt x="5" y="6745"/>
                  <a:pt x="1925" y="7923"/>
                </a:cubicBezTo>
                <a:cubicBezTo>
                  <a:pt x="3691" y="8820"/>
                  <a:pt x="5767" y="9161"/>
                  <a:pt x="10003" y="10000"/>
                </a:cubicBezTo>
              </a:path>
            </a:pathLst>
          </a:custGeom>
          <a:solidFill>
            <a:srgbClr val="CCECFF">
              <a:alpha val="0"/>
            </a:srgbClr>
          </a:solidFill>
          <a:ln w="57150">
            <a:solidFill>
              <a:srgbClr val="3399FF"/>
            </a:solidFill>
            <a:round/>
            <a:headEnd type="none" w="med" len="med"/>
            <a:tailEnd type="triangle" w="med" len="med"/>
          </a:ln>
          <a:effectLst>
            <a:glow rad="38100">
              <a:schemeClr val="bg1"/>
            </a:glow>
          </a:effectLst>
        </p:spPr>
        <p:txBody>
          <a:bodyPr/>
          <a:lstStyle/>
          <a:p>
            <a:endParaRPr lang="en-US"/>
          </a:p>
        </p:txBody>
      </p:sp>
    </p:spTree>
    <p:extLst>
      <p:ext uri="{BB962C8B-B14F-4D97-AF65-F5344CB8AC3E}">
        <p14:creationId xmlns:p14="http://schemas.microsoft.com/office/powerpoint/2010/main" val="3603244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2"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
                                        <p:tgtEl>
                                          <p:spTgt spid="4"/>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childTnLst>
                                </p:cTn>
                              </p:par>
                              <p:par>
                                <p:cTn id="17" presetID="10" presetClass="entr" presetSubtype="0" fill="hold" grpId="2"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
                                        <p:tgtEl>
                                          <p:spTgt spid="7"/>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
                                        <p:tgtEl>
                                          <p:spTgt spid="8"/>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
                                        <p:tgtEl>
                                          <p:spTgt spid="9"/>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
                                        <p:tgtEl>
                                          <p:spTgt spid="10"/>
                                        </p:tgtEl>
                                      </p:cBhvr>
                                    </p:animEffect>
                                  </p:childTnLst>
                                </p:cTn>
                              </p:par>
                              <p:par>
                                <p:cTn id="32" presetID="10" presetClass="entr" presetSubtype="0" fill="hold" grpId="2"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
                                        <p:tgtEl>
                                          <p:spTgt spid="11"/>
                                        </p:tgtEl>
                                      </p:cBhvr>
                                    </p:animEffect>
                                  </p:childTnLst>
                                </p:cTn>
                              </p:par>
                              <p:par>
                                <p:cTn id="35" presetID="0" presetClass="path" presetSubtype="0" accel="50000" decel="50000" fill="hold" grpId="0" nodeType="withEffect">
                                  <p:stCondLst>
                                    <p:cond delay="0"/>
                                  </p:stCondLst>
                                  <p:childTnLst>
                                    <p:animMotion origin="layout" path="M 8.33333E-7 -2.22222E-6 L -0.09462 0.1206 " pathEditMode="relative" rAng="0" ptsTypes="AA">
                                      <p:cBhvr>
                                        <p:cTn id="36" dur="2000" fill="hold"/>
                                        <p:tgtEl>
                                          <p:spTgt spid="4"/>
                                        </p:tgtEl>
                                        <p:attrNameLst>
                                          <p:attrName>ppt_x</p:attrName>
                                          <p:attrName>ppt_y</p:attrName>
                                        </p:attrNameLst>
                                      </p:cBhvr>
                                      <p:rCtr x="-4740" y="6019"/>
                                    </p:animMotion>
                                  </p:childTnLst>
                                </p:cTn>
                              </p:par>
                              <p:par>
                                <p:cTn id="37" presetID="0" presetClass="path" presetSubtype="0" accel="50000" decel="50000" fill="hold" grpId="0" nodeType="withEffect">
                                  <p:stCondLst>
                                    <p:cond delay="0"/>
                                  </p:stCondLst>
                                  <p:childTnLst>
                                    <p:animMotion origin="layout" path="M 3.05556E-6 2.22222E-6 L -0.11979 -0.27986 " pathEditMode="relative" rAng="0" ptsTypes="AA">
                                      <p:cBhvr>
                                        <p:cTn id="38" dur="2000" fill="hold"/>
                                        <p:tgtEl>
                                          <p:spTgt spid="5"/>
                                        </p:tgtEl>
                                        <p:attrNameLst>
                                          <p:attrName>ppt_x</p:attrName>
                                          <p:attrName>ppt_y</p:attrName>
                                        </p:attrNameLst>
                                      </p:cBhvr>
                                      <p:rCtr x="-5990" y="-14005"/>
                                    </p:animMotion>
                                  </p:childTnLst>
                                </p:cTn>
                              </p:par>
                              <p:par>
                                <p:cTn id="39" presetID="0" presetClass="path" presetSubtype="0" accel="50000" decel="50000" fill="hold" grpId="0" nodeType="withEffect">
                                  <p:stCondLst>
                                    <p:cond delay="0"/>
                                  </p:stCondLst>
                                  <p:childTnLst>
                                    <p:animMotion origin="layout" path="M -3.61111E-6 4.81481E-6 L -0.36701 -0.19977 " pathEditMode="relative" rAng="0" ptsTypes="AA">
                                      <p:cBhvr>
                                        <p:cTn id="40" dur="2000" fill="hold"/>
                                        <p:tgtEl>
                                          <p:spTgt spid="6"/>
                                        </p:tgtEl>
                                        <p:attrNameLst>
                                          <p:attrName>ppt_x</p:attrName>
                                          <p:attrName>ppt_y</p:attrName>
                                        </p:attrNameLst>
                                      </p:cBhvr>
                                      <p:rCtr x="-18351" y="-10000"/>
                                    </p:animMotion>
                                  </p:childTnLst>
                                </p:cTn>
                              </p:par>
                              <p:par>
                                <p:cTn id="41" presetID="0" presetClass="path" presetSubtype="0" accel="50000" decel="50000" fill="hold" grpId="0" nodeType="withEffect">
                                  <p:stCondLst>
                                    <p:cond delay="0"/>
                                  </p:stCondLst>
                                  <p:childTnLst>
                                    <p:animMotion origin="layout" path="M 4.16667E-6 1.11111E-6 L -0.20382 0.2 " pathEditMode="relative" rAng="0" ptsTypes="AA">
                                      <p:cBhvr>
                                        <p:cTn id="42" dur="2000" fill="hold"/>
                                        <p:tgtEl>
                                          <p:spTgt spid="7"/>
                                        </p:tgtEl>
                                        <p:attrNameLst>
                                          <p:attrName>ppt_x</p:attrName>
                                          <p:attrName>ppt_y</p:attrName>
                                        </p:attrNameLst>
                                      </p:cBhvr>
                                      <p:rCtr x="-10191" y="10000"/>
                                    </p:animMotion>
                                  </p:childTnLst>
                                </p:cTn>
                              </p:par>
                              <p:par>
                                <p:cTn id="43" presetID="0" presetClass="path" presetSubtype="0" accel="50000" decel="50000" fill="hold" grpId="0" nodeType="withEffect">
                                  <p:stCondLst>
                                    <p:cond delay="0"/>
                                  </p:stCondLst>
                                  <p:childTnLst>
                                    <p:animMotion origin="layout" path="M 5.55112E-17 -1.48148E-6 L 0.0592 0.28009 " pathEditMode="relative" rAng="0" ptsTypes="AA">
                                      <p:cBhvr>
                                        <p:cTn id="44" dur="2000" fill="hold"/>
                                        <p:tgtEl>
                                          <p:spTgt spid="8"/>
                                        </p:tgtEl>
                                        <p:attrNameLst>
                                          <p:attrName>ppt_x</p:attrName>
                                          <p:attrName>ppt_y</p:attrName>
                                        </p:attrNameLst>
                                      </p:cBhvr>
                                      <p:rCtr x="2951" y="14005"/>
                                    </p:animMotion>
                                  </p:childTnLst>
                                </p:cTn>
                              </p:par>
                              <p:par>
                                <p:cTn id="45" presetID="0" presetClass="path" presetSubtype="0" accel="50000" decel="50000" fill="hold" grpId="0" nodeType="withEffect">
                                  <p:stCondLst>
                                    <p:cond delay="0"/>
                                  </p:stCondLst>
                                  <p:childTnLst>
                                    <p:animMotion origin="layout" path="M 1.94444E-6 0 L -0.1967 0.04097 " pathEditMode="relative" rAng="0" ptsTypes="AA">
                                      <p:cBhvr>
                                        <p:cTn id="46" dur="2000" fill="hold"/>
                                        <p:tgtEl>
                                          <p:spTgt spid="9"/>
                                        </p:tgtEl>
                                        <p:attrNameLst>
                                          <p:attrName>ppt_x</p:attrName>
                                          <p:attrName>ppt_y</p:attrName>
                                        </p:attrNameLst>
                                      </p:cBhvr>
                                      <p:rCtr x="-9844" y="2037"/>
                                    </p:animMotion>
                                  </p:childTnLst>
                                </p:cTn>
                              </p:par>
                              <p:par>
                                <p:cTn id="47" presetID="0" presetClass="path" presetSubtype="0" accel="50000" decel="50000" fill="hold" grpId="0" nodeType="withEffect">
                                  <p:stCondLst>
                                    <p:cond delay="0"/>
                                  </p:stCondLst>
                                  <p:childTnLst>
                                    <p:animMotion origin="layout" path="M 3.61111E-6 1.48148E-6 L -0.254 0.44074 " pathEditMode="relative" rAng="0" ptsTypes="AA">
                                      <p:cBhvr>
                                        <p:cTn id="48" dur="2000" fill="hold"/>
                                        <p:tgtEl>
                                          <p:spTgt spid="10"/>
                                        </p:tgtEl>
                                        <p:attrNameLst>
                                          <p:attrName>ppt_x</p:attrName>
                                          <p:attrName>ppt_y</p:attrName>
                                        </p:attrNameLst>
                                      </p:cBhvr>
                                      <p:rCtr x="-12708" y="22037"/>
                                    </p:animMotion>
                                  </p:childTnLst>
                                </p:cTn>
                              </p:par>
                              <p:par>
                                <p:cTn id="49" presetID="0" presetClass="path" presetSubtype="0" accel="50000" decel="50000" fill="hold" grpId="0" nodeType="withEffect">
                                  <p:stCondLst>
                                    <p:cond delay="0"/>
                                  </p:stCondLst>
                                  <p:childTnLst>
                                    <p:animMotion origin="layout" path="M -3.33333E-6 4.44444E-6 L 0.59306 0.36018 " pathEditMode="relative" rAng="0" ptsTypes="AA">
                                      <p:cBhvr>
                                        <p:cTn id="50" dur="2000" fill="hold"/>
                                        <p:tgtEl>
                                          <p:spTgt spid="11"/>
                                        </p:tgtEl>
                                        <p:attrNameLst>
                                          <p:attrName>ppt_x</p:attrName>
                                          <p:attrName>ppt_y</p:attrName>
                                        </p:attrNameLst>
                                      </p:cBhvr>
                                      <p:rCtr x="29653" y="18009"/>
                                    </p:animMotion>
                                  </p:childTnLst>
                                </p:cTn>
                              </p:par>
                              <p:par>
                                <p:cTn id="51" presetID="10" presetClass="exit" presetSubtype="0" fill="hold" grpId="1" nodeType="withEffect">
                                  <p:stCondLst>
                                    <p:cond delay="0"/>
                                  </p:stCondLst>
                                  <p:childTnLst>
                                    <p:animEffect transition="out" filter="fade">
                                      <p:cBhvr>
                                        <p:cTn id="52" dur="1250"/>
                                        <p:tgtEl>
                                          <p:spTgt spid="3074"/>
                                        </p:tgtEl>
                                      </p:cBhvr>
                                    </p:animEffect>
                                    <p:set>
                                      <p:cBhvr>
                                        <p:cTn id="53" dur="1" fill="hold">
                                          <p:stCondLst>
                                            <p:cond delay="1249"/>
                                          </p:stCondLst>
                                        </p:cTn>
                                        <p:tgtEl>
                                          <p:spTgt spid="3074"/>
                                        </p:tgtEl>
                                        <p:attrNameLst>
                                          <p:attrName>style.visibility</p:attrName>
                                        </p:attrNameLst>
                                      </p:cBhvr>
                                      <p:to>
                                        <p:strVal val="hidden"/>
                                      </p:to>
                                    </p:se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250"/>
                                        <p:tgtEl>
                                          <p:spTgt spid="3"/>
                                        </p:tgtEl>
                                      </p:cBhvr>
                                    </p:animEffect>
                                  </p:childTnLst>
                                </p:cTn>
                              </p:par>
                              <p:par>
                                <p:cTn id="58" presetID="10" presetClass="exit" presetSubtype="0" fill="hold" grpId="1" nodeType="withEffect">
                                  <p:stCondLst>
                                    <p:cond delay="0"/>
                                  </p:stCondLst>
                                  <p:childTnLst>
                                    <p:animEffect transition="out" filter="fade">
                                      <p:cBhvr>
                                        <p:cTn id="59" dur="500"/>
                                        <p:tgtEl>
                                          <p:spTgt spid="4"/>
                                        </p:tgtEl>
                                      </p:cBhvr>
                                    </p:animEffect>
                                    <p:set>
                                      <p:cBhvr>
                                        <p:cTn id="60" dur="1" fill="hold">
                                          <p:stCondLst>
                                            <p:cond delay="499"/>
                                          </p:stCondLst>
                                        </p:cTn>
                                        <p:tgtEl>
                                          <p:spTgt spid="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5"/>
                                        </p:tgtEl>
                                      </p:cBhvr>
                                    </p:animEffect>
                                    <p:set>
                                      <p:cBhvr>
                                        <p:cTn id="63" dur="1" fill="hold">
                                          <p:stCondLst>
                                            <p:cond delay="499"/>
                                          </p:stCondLst>
                                        </p:cTn>
                                        <p:tgtEl>
                                          <p:spTgt spid="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1"/>
                                        </p:tgtEl>
                                      </p:cBhvr>
                                    </p:animEffect>
                                    <p:set>
                                      <p:cBhvr>
                                        <p:cTn id="81" dur="1" fill="hold">
                                          <p:stCondLst>
                                            <p:cond delay="499"/>
                                          </p:stCondLst>
                                        </p:cTn>
                                        <p:tgtEl>
                                          <p:spTgt spid="1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left)">
                                      <p:cBhvr>
                                        <p:cTn id="86" dur="500"/>
                                        <p:tgtEl>
                                          <p:spTgt spid="12"/>
                                        </p:tgtEl>
                                      </p:cBhvr>
                                    </p:animEffect>
                                  </p:childTnLst>
                                </p:cTn>
                              </p:par>
                              <p:par>
                                <p:cTn id="87" presetID="18" presetClass="emph" presetSubtype="0" fill="hold" grpId="1" nodeType="withEffect">
                                  <p:stCondLst>
                                    <p:cond delay="0"/>
                                  </p:stCondLst>
                                  <p:childTnLst>
                                    <p:set>
                                      <p:cBhvr override="childStyle">
                                        <p:cTn id="88" dur="500" fill="hold"/>
                                        <p:tgtEl>
                                          <p:spTgt spid="12"/>
                                        </p:tgtEl>
                                        <p:attrNameLst>
                                          <p:attrName>style.textDecorationUnderline</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12" grpId="0"/>
      <p:bldP spid="12" grpId="1"/>
      <p:bldP spid="3" grpId="0"/>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79438"/>
            <a:ext cx="8229600" cy="5592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expressing briefly my views upon an important subject which has recently agitated the nation..., I fervently hope that the question is at rest and that no sectional or ambitious or fanatical excitement may again threaten the durability of our institutions.”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15346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p:tgtEl>
                                          <p:spTgt spid="3074"/>
                                        </p:tgtEl>
                                        <p:attrNameLst>
                                          <p:attrName>ppt_x</p:attrName>
                                        </p:attrNameLst>
                                      </p:cBhvr>
                                      <p:tavLst>
                                        <p:tav tm="0">
                                          <p:val>
                                            <p:strVal val="#ppt_x+#ppt_w*1.125000"/>
                                          </p:val>
                                        </p:tav>
                                        <p:tav tm="100000">
                                          <p:val>
                                            <p:strVal val="#ppt_x"/>
                                          </p:val>
                                        </p:tav>
                                      </p:tavLst>
                                    </p:anim>
                                    <p:animEffect transition="in" filter="wipe(left)">
                                      <p:cBhvr>
                                        <p:cTn id="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6720" y="1189038"/>
            <a:ext cx="8229600" cy="43126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can express no better hope for my country than that the kind Providence which smiled upon our fathers may enable their children to preserve the blessings they have inherited.”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379731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392611"/>
            <a:ext cx="8229600" cy="2072777"/>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who desires all men to be saved and to come to the knowledge of the truth.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Timothy 2:4</a:t>
            </a:r>
          </a:p>
        </p:txBody>
      </p:sp>
    </p:spTree>
    <p:extLst>
      <p:ext uri="{BB962C8B-B14F-4D97-AF65-F5344CB8AC3E}">
        <p14:creationId xmlns:p14="http://schemas.microsoft.com/office/powerpoint/2010/main" val="36239252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74638"/>
            <a:ext cx="856488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constitutionality and propriety of the Federal Government assuming to enter into a novel and vast field of legislation, namely, that of providing for the care and support of all those ... who by any form of calamity become fit objects of public philanthropy. ... READILY and, I trust, feelingly acknowledge the duty incumbent on us all   … to provide for those who, in the mysterious order of Providence, are subject to want and to disease of body or mind; …”</a:t>
            </a:r>
            <a:endParaRPr lang="en-US" altLang="en-US" sz="2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7A300CD7-FAFE-4AC4-84A2-E8692BC28C68}"/>
              </a:ext>
            </a:extLst>
          </p:cNvPr>
          <p:cNvSpPr txBox="1">
            <a:spLocks noChangeArrowheads="1"/>
          </p:cNvSpPr>
          <p:nvPr/>
        </p:nvSpPr>
        <p:spPr bwMode="auto">
          <a:xfrm>
            <a:off x="365760" y="686118"/>
            <a:ext cx="8351520" cy="554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but I cannot find any authority in the Constitution for making the Federal Government the great almoner of public charity throughout the United States. To do so would, in my judgment, be contrary to the letter and spirit of the Constitution and subversive of the whole theory upon which the Union of these States is founded.” </a:t>
            </a:r>
            <a:endPar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6608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074"/>
                                        </p:tgtEl>
                                        <p:attrNameLst>
                                          <p:attrName>ppt_x</p:attrName>
                                        </p:attrNameLst>
                                      </p:cBhvr>
                                      <p:tavLst>
                                        <p:tav tm="0">
                                          <p:val>
                                            <p:strVal val="ppt_x"/>
                                          </p:val>
                                        </p:tav>
                                        <p:tav tm="100000">
                                          <p:val>
                                            <p:strVal val="0-ppt_w/2"/>
                                          </p:val>
                                        </p:tav>
                                      </p:tavLst>
                                    </p:anim>
                                    <p:anim calcmode="lin" valueType="num">
                                      <p:cBhvr additive="base">
                                        <p:cTn id="13" dur="500"/>
                                        <p:tgtEl>
                                          <p:spTgt spid="3074"/>
                                        </p:tgtEl>
                                        <p:attrNameLst>
                                          <p:attrName>ppt_y</p:attrName>
                                        </p:attrNameLst>
                                      </p:cBhvr>
                                      <p:tavLst>
                                        <p:tav tm="0">
                                          <p:val>
                                            <p:strVal val="ppt_y"/>
                                          </p:val>
                                        </p:tav>
                                        <p:tav tm="100000">
                                          <p:val>
                                            <p:strVal val="ppt_y"/>
                                          </p:val>
                                        </p:tav>
                                      </p:tavLst>
                                    </p:anim>
                                    <p:set>
                                      <p:cBhvr>
                                        <p:cTn id="14" dur="1" fill="hold">
                                          <p:stCondLst>
                                            <p:cond delay="499"/>
                                          </p:stCondLst>
                                        </p:cTn>
                                        <p:tgtEl>
                                          <p:spTgt spid="3074"/>
                                        </p:tgtEl>
                                        <p:attrNameLst>
                                          <p:attrName>style.visibility</p:attrName>
                                        </p:attrNameLst>
                                      </p:cBhvr>
                                      <p:to>
                                        <p:strVal val="hidden"/>
                                      </p:to>
                                    </p:set>
                                  </p:childTnLst>
                                </p:cTn>
                              </p:par>
                              <p:par>
                                <p:cTn id="15" presetID="2" presetClass="entr" presetSubtype="2" fill="hold" grpId="0" nodeType="withEffect">
                                  <p:stCondLst>
                                    <p:cond delay="1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396325"/>
            <a:ext cx="8229600" cy="406535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Pure and undefiled religion before God and the Father is this: to visit orphans and widows in their trouble, and to keep oneself unspotted from the world.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James 1:27</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311577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868680"/>
            <a:ext cx="8442960" cy="5120640"/>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founders of the Republic dealt with things as they were presented to them, in a spirit of self sacrificing Patriotism and as time has proved, with a comprehensive wisdom which it will always be safe for us to consult”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776796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1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73480" y="2773998"/>
            <a:ext cx="6537960" cy="17675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Of all knaves the religious knave is the worst.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899938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396325"/>
            <a:ext cx="8229600" cy="4065350"/>
          </a:xfrm>
        </p:spPr>
        <p:txBody>
          <a:bodyPr>
            <a:scene3d>
              <a:camera prst="orthographicFront"/>
              <a:lightRig rig="flat" dir="t"/>
            </a:scene3d>
            <a:sp3d extrusionH="57150" prstMaterial="plastic">
              <a:bevelT w="38100" h="38100"/>
            </a:sp3d>
          </a:bodyPr>
          <a:lstStyle/>
          <a:p>
            <a:pPr eaLnBrk="1" hangingPunct="1"/>
            <a:r>
              <a:rPr lang="en-US" altLang="en-US" sz="4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Then Jesus answered and said:       "A certain man went down from Jerusalem to Jericho, and fell among thieves, who stripped him of his clothing, wounded him, and departed, leaving him half dead.</a:t>
            </a:r>
            <a:br>
              <a:rPr lang="en-US" altLang="en-US" sz="4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br>
            <a:r>
              <a:rPr lang="en-US" altLang="en-US" sz="4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Now by chance a certain priest came down that road. And when   he saw him, he passed by on           the other side. "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Luke 10:30-31 </a:t>
            </a:r>
            <a:endPar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163686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783E5F-7467-4855-9446-4E2024925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04" y="0"/>
            <a:ext cx="10281860" cy="6858000"/>
          </a:xfrm>
          <a:prstGeom prst="rect">
            <a:avLst/>
          </a:prstGeom>
        </p:spPr>
      </p:pic>
    </p:spTree>
    <p:extLst>
      <p:ext uri="{BB962C8B-B14F-4D97-AF65-F5344CB8AC3E}">
        <p14:creationId xmlns:p14="http://schemas.microsoft.com/office/powerpoint/2010/main" val="1072499718"/>
      </p:ext>
    </p:extLst>
  </p:cSld>
  <p:clrMapOvr>
    <a:masterClrMapping/>
  </p:clrMapOvr>
  <mc:AlternateContent xmlns:mc="http://schemas.openxmlformats.org/markup-compatibility/2006" xmlns:p14="http://schemas.microsoft.com/office/powerpoint/2010/main">
    <mc:Choice Requires="p14">
      <p:transition spd="slow" p14:dur="1500">
        <p14:flythrough dir="ou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AFBCAA-FBAB-4EA8-BD72-F4C8C55B7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767640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027835"/>
            <a:ext cx="8229600" cy="4802329"/>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the word of God is living and powerful, and sharper than any two-edged sword, piercing even to the division of soul and spirit, and of joints and marrow, and is a discerner of the thoughts and intents of the heart.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Hebrews 4:12</a:t>
            </a:r>
          </a:p>
        </p:txBody>
      </p:sp>
    </p:spTree>
    <p:extLst>
      <p:ext uri="{BB962C8B-B14F-4D97-AF65-F5344CB8AC3E}">
        <p14:creationId xmlns:p14="http://schemas.microsoft.com/office/powerpoint/2010/main" val="1715331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5F231-0B13-41D3-95DA-4905A3A87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3097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8C56E8-F052-4A06-AC25-8BBF8A894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84646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9392" y="5302966"/>
            <a:ext cx="8229600" cy="96981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15. James Buchanan (1857-1861)</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03244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56488" y="1661478"/>
            <a:ext cx="7345680" cy="3230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Government of the United States possesses no power whatever over the question of religion.”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078765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p:tgtEl>
                                          <p:spTgt spid="3074"/>
                                        </p:tgtEl>
                                        <p:attrNameLst>
                                          <p:attrName>ppt_x</p:attrName>
                                        </p:attrNameLst>
                                      </p:cBhvr>
                                      <p:tavLst>
                                        <p:tav tm="0">
                                          <p:val>
                                            <p:strVal val="#ppt_x-#ppt_w*1.125000"/>
                                          </p:val>
                                        </p:tav>
                                        <p:tav tm="100000">
                                          <p:val>
                                            <p:strVal val="#ppt_x"/>
                                          </p:val>
                                        </p:tav>
                                      </p:tavLst>
                                    </p:anim>
                                    <p:animEffect transition="in" filter="wipe(right)">
                                      <p:cBhvr>
                                        <p:cTn id="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B0E7AD-3296-4DC9-96D0-F9CEFB482652}"/>
              </a:ext>
            </a:extLst>
          </p:cNvPr>
          <p:cNvSpPr txBox="1">
            <a:spLocks/>
          </p:cNvSpPr>
          <p:nvPr/>
        </p:nvSpPr>
        <p:spPr>
          <a:xfrm>
            <a:off x="3823239" y="4319596"/>
            <a:ext cx="445008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 Lord added to</a:t>
            </a:r>
          </a:p>
        </p:txBody>
      </p:sp>
      <p:sp>
        <p:nvSpPr>
          <p:cNvPr id="4" name="Title 1">
            <a:extLst>
              <a:ext uri="{FF2B5EF4-FFF2-40B4-BE49-F238E27FC236}">
                <a16:creationId xmlns:a16="http://schemas.microsoft.com/office/drawing/2014/main" id="{C4AA345F-A8F0-4A96-A731-C8CA31809FCB}"/>
              </a:ext>
            </a:extLst>
          </p:cNvPr>
          <p:cNvSpPr txBox="1">
            <a:spLocks/>
          </p:cNvSpPr>
          <p:nvPr/>
        </p:nvSpPr>
        <p:spPr>
          <a:xfrm>
            <a:off x="501593" y="4993958"/>
            <a:ext cx="302361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 church</a:t>
            </a:r>
          </a:p>
        </p:txBody>
      </p:sp>
      <p:sp>
        <p:nvSpPr>
          <p:cNvPr id="3074" name="Rectangle 2"/>
          <p:cNvSpPr>
            <a:spLocks noGrp="1" noChangeArrowheads="1"/>
          </p:cNvSpPr>
          <p:nvPr>
            <p:ph type="title"/>
          </p:nvPr>
        </p:nvSpPr>
        <p:spPr>
          <a:xfrm>
            <a:off x="378725" y="1621513"/>
            <a:ext cx="8386549" cy="361497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So continuing daily with one accord in the temple, and breaking bread from house to house, they ate their food with gladness and simplicity of heart, praising God and having favor with all the people. And the Lord added to    the church daily those who were  being saved..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Acts 2:46-47</a:t>
            </a:r>
          </a:p>
        </p:txBody>
      </p:sp>
    </p:spTree>
    <p:extLst>
      <p:ext uri="{BB962C8B-B14F-4D97-AF65-F5344CB8AC3E}">
        <p14:creationId xmlns:p14="http://schemas.microsoft.com/office/powerpoint/2010/main" val="2362618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750"/>
                                        <p:tgtEl>
                                          <p:spTgt spid="3"/>
                                        </p:tgtEl>
                                      </p:cBhvr>
                                    </p:animEffect>
                                  </p:childTnLst>
                                </p:cTn>
                              </p:par>
                              <p:par>
                                <p:cTn id="15" presetID="18" presetClass="emph" presetSubtype="0" fill="hold" grpId="1" nodeType="withEffect">
                                  <p:stCondLst>
                                    <p:cond delay="0"/>
                                  </p:stCondLst>
                                  <p:childTnLst>
                                    <p:set>
                                      <p:cBhvr override="childStyle">
                                        <p:cTn id="16" dur="750" fill="hold"/>
                                        <p:tgtEl>
                                          <p:spTgt spid="3"/>
                                        </p:tgtEl>
                                        <p:attrNameLst>
                                          <p:attrName>style.textDecorationUnderline</p:attrName>
                                        </p:attrNameLst>
                                      </p:cBhvr>
                                      <p:to>
                                        <p:strVal val="true"/>
                                      </p:to>
                                    </p:set>
                                  </p:childTnLst>
                                </p:cTn>
                              </p:par>
                            </p:childTnLst>
                          </p:cTn>
                        </p:par>
                        <p:par>
                          <p:cTn id="17" fill="hold">
                            <p:stCondLst>
                              <p:cond delay="75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18" presetClass="emph" presetSubtype="0" fill="hold" grpId="1" nodeType="withEffect">
                                  <p:stCondLst>
                                    <p:cond delay="0"/>
                                  </p:stCondLst>
                                  <p:childTnLst>
                                    <p:set>
                                      <p:cBhvr override="childStyle">
                                        <p:cTn id="22"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307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2440" y="2819718"/>
            <a:ext cx="8229600" cy="1554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 is nothing stable but Heaven and the Constitution.”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63760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2440" y="530670"/>
            <a:ext cx="8229600" cy="55622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course of events is so rapidly hastening forward that the emergency may soon arise when you may be called upon to decide the momentous question whether you possess the power by force of arms to compel a State to remain in the Union.”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62940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26720" y="1798638"/>
            <a:ext cx="8229600" cy="3001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storm of frenzy and faction must inevitably dash itself in vain against the unshaken rock of the Constitution.”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578062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1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6839" y="289719"/>
            <a:ext cx="8550322"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"Therefore whoever hears these sayings of Mine, and does them, I will liken him to a wise man who built his house on the rock: and the rain descended, the floods came, and the winds blew and beat on that house; and it did not fall, for it was founded on the rock. But everyone who hears these sayings of Mine, and does not do them, will be like a foolish man who built his house on the sand: and the rain descended, the floods came, and the winds blew and beat on that house; and it fell. And great was its fall."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Matthew 7:24-27</a:t>
            </a:r>
          </a:p>
        </p:txBody>
      </p:sp>
    </p:spTree>
    <p:extLst>
      <p:ext uri="{BB962C8B-B14F-4D97-AF65-F5344CB8AC3E}">
        <p14:creationId xmlns:p14="http://schemas.microsoft.com/office/powerpoint/2010/main" val="17107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8536" y="1813878"/>
            <a:ext cx="8229600" cy="2925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“Our union rests upon public opinion, and can never be cemented by the blood of its citizens shed in civil war.”</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869473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621513"/>
            <a:ext cx="8229600" cy="361497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All Scripture is given by inspiration of God, and is profitable for doctrine, for reproof, for correction, for instruction in righteousness, ...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Timothy 3:16</a:t>
            </a:r>
          </a:p>
        </p:txBody>
      </p:sp>
    </p:spTree>
    <p:extLst>
      <p:ext uri="{BB962C8B-B14F-4D97-AF65-F5344CB8AC3E}">
        <p14:creationId xmlns:p14="http://schemas.microsoft.com/office/powerpoint/2010/main" val="1593087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7576" y="2408238"/>
            <a:ext cx="8229600" cy="24380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“Liberty must be allowed to work out its natural results; and these will, ere long, astonish the world.”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778223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78725" y="1621513"/>
            <a:ext cx="8386549" cy="3614974"/>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While they promise them liberty, they themselves are slaves of corruption; for by whom a person is overcome, by him also he is brought into bondage.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Peter 2:19</a:t>
            </a:r>
          </a:p>
        </p:txBody>
      </p:sp>
    </p:spTree>
    <p:extLst>
      <p:ext uri="{BB962C8B-B14F-4D97-AF65-F5344CB8AC3E}">
        <p14:creationId xmlns:p14="http://schemas.microsoft.com/office/powerpoint/2010/main" val="2825317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05712" y="4041966"/>
            <a:ext cx="6156960" cy="16760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am the last President of the United States!”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259270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4E2EFC-80B4-4307-BC0F-5D94657D7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78840"/>
      </p:ext>
    </p:extLst>
  </p:cSld>
  <p:clrMapOvr>
    <a:masterClrMapping/>
  </p:clrMapOvr>
  <p:transition spd="slow">
    <p:randomBa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707AF1-ECFF-4488-A96A-8C26AC2FA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323684E6-5D40-42AB-AB22-F3AA060C1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052" y="-451104"/>
            <a:ext cx="5489948" cy="7309104"/>
          </a:xfrm>
          <a:prstGeom prst="rect">
            <a:avLst/>
          </a:prstGeom>
        </p:spPr>
      </p:pic>
      <p:pic>
        <p:nvPicPr>
          <p:cNvPr id="6" name="Picture 5">
            <a:extLst>
              <a:ext uri="{FF2B5EF4-FFF2-40B4-BE49-F238E27FC236}">
                <a16:creationId xmlns:a16="http://schemas.microsoft.com/office/drawing/2014/main" id="{98FEB2D2-6F48-4046-96E5-CA4ACE895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33" y="0"/>
            <a:ext cx="5151119" cy="6858000"/>
          </a:xfrm>
          <a:prstGeom prst="rect">
            <a:avLst/>
          </a:prstGeom>
        </p:spPr>
      </p:pic>
    </p:spTree>
    <p:extLst>
      <p:ext uri="{BB962C8B-B14F-4D97-AF65-F5344CB8AC3E}">
        <p14:creationId xmlns:p14="http://schemas.microsoft.com/office/powerpoint/2010/main" val="398730271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DA071C-E2E9-40FA-94E5-102BAADA1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01"/>
            <a:ext cx="9253728" cy="6868001"/>
          </a:xfrm>
          <a:prstGeom prst="rect">
            <a:avLst/>
          </a:prstGeom>
        </p:spPr>
      </p:pic>
    </p:spTree>
    <p:extLst>
      <p:ext uri="{BB962C8B-B14F-4D97-AF65-F5344CB8AC3E}">
        <p14:creationId xmlns:p14="http://schemas.microsoft.com/office/powerpoint/2010/main" val="174262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3931A0-DFDF-473D-8D00-C3F23567A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9722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0" y="152400"/>
            <a:ext cx="89916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Bible is vital to the safety &amp; stability of institutions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There cannot be morals without religion</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Bible is the best school book in the world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Integrity must vigilantly be maintained lest one fall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Moral/religious training of children protects freedom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 unity under one God comes common blessings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When religion tries to rule individual rights suffer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National security comes by reliance on God’s grace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winds of war lie in diametrically opposed ideals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Slavery is the bind freedom intends to break</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Government should not be a conduit for charity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Duty of </a:t>
            </a:r>
            <a:r>
              <a:rPr lang="en-US" b="1">
                <a:ln w="3175">
                  <a:solidFill>
                    <a:srgbClr val="FF0000"/>
                  </a:solidFill>
                </a:ln>
                <a:solidFill>
                  <a:srgbClr val="FFFF00"/>
                </a:solidFill>
                <a:effectLst>
                  <a:glow rad="88900">
                    <a:schemeClr val="tx1">
                      <a:alpha val="80000"/>
                    </a:schemeClr>
                  </a:glow>
                </a:effectLst>
                <a:latin typeface="Calibri" panose="020F0502020204030204" pitchFamily="34" charset="0"/>
              </a:rPr>
              <a:t>individuals is </a:t>
            </a:r>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to care for those deserving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 truth wisdom remains through the tests of time</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425785">
            <a:off x="-38100" y="1140079"/>
            <a:ext cx="9220200" cy="457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Only God’s Word        can save a people</a:t>
            </a:r>
          </a:p>
          <a:p>
            <a:pPr algn="ct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from damning          self-destruction</a:t>
            </a:r>
          </a:p>
        </p:txBody>
      </p:sp>
    </p:spTree>
    <p:extLst>
      <p:ext uri="{BB962C8B-B14F-4D97-AF65-F5344CB8AC3E}">
        <p14:creationId xmlns:p14="http://schemas.microsoft.com/office/powerpoint/2010/main" val="129466669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nodeType="click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4.72222E-6 3.7037E-6 L 0.04636 0.42939 " pathEditMode="relative" rAng="0" ptsTypes="AA">
                                      <p:cBhvr>
                                        <p:cTn id="190" dur="1750" fill="hold"/>
                                        <p:tgtEl>
                                          <p:spTgt spid="4">
                                            <p:txEl>
                                              <p:pRg st="0" end="0"/>
                                            </p:txEl>
                                          </p:spTgt>
                                        </p:tgtEl>
                                        <p:attrNameLst>
                                          <p:attrName>ppt_x</p:attrName>
                                          <p:attrName>ppt_y</p:attrName>
                                        </p:attrNameLst>
                                      </p:cBhvr>
                                      <p:rCtr x="2309" y="21458"/>
                                    </p:animMotion>
                                  </p:childTnLst>
                                </p:cTn>
                              </p:par>
                              <p:par>
                                <p:cTn id="191" presetID="0" presetClass="path" presetSubtype="0" accel="50000" decel="50000" fill="hold" nodeType="withEffect">
                                  <p:stCondLst>
                                    <p:cond delay="0"/>
                                  </p:stCondLst>
                                  <p:childTnLst>
                                    <p:animMotion origin="layout" path="M 3.33333E-6 -2.96296E-6 L 0.13541 0.3625 " pathEditMode="relative" rAng="0" ptsTypes="AA">
                                      <p:cBhvr>
                                        <p:cTn id="192" dur="1750" fill="hold"/>
                                        <p:tgtEl>
                                          <p:spTgt spid="4">
                                            <p:txEl>
                                              <p:pRg st="1" end="1"/>
                                            </p:txEl>
                                          </p:spTgt>
                                        </p:tgtEl>
                                        <p:attrNameLst>
                                          <p:attrName>ppt_x</p:attrName>
                                          <p:attrName>ppt_y</p:attrName>
                                        </p:attrNameLst>
                                      </p:cBhvr>
                                      <p:rCtr x="6771" y="18125"/>
                                    </p:animMotion>
                                  </p:childTnLst>
                                </p:cTn>
                              </p:par>
                              <p:par>
                                <p:cTn id="193" presetID="0" presetClass="path" presetSubtype="0" accel="50000" decel="50000" fill="hold" nodeType="withEffect">
                                  <p:stCondLst>
                                    <p:cond delay="0"/>
                                  </p:stCondLst>
                                  <p:childTnLst>
                                    <p:animMotion origin="layout" path="M 1.66667E-6 0.00023 L 0.08993 0.28982 " pathEditMode="relative" rAng="0" ptsTypes="AA">
                                      <p:cBhvr>
                                        <p:cTn id="194" dur="1750" fill="hold"/>
                                        <p:tgtEl>
                                          <p:spTgt spid="4">
                                            <p:txEl>
                                              <p:pRg st="2" end="2"/>
                                            </p:txEl>
                                          </p:spTgt>
                                        </p:tgtEl>
                                        <p:attrNameLst>
                                          <p:attrName>ppt_x</p:attrName>
                                          <p:attrName>ppt_y</p:attrName>
                                        </p:attrNameLst>
                                      </p:cBhvr>
                                      <p:rCtr x="4497" y="14468"/>
                                    </p:animMotion>
                                  </p:childTnLst>
                                </p:cTn>
                              </p:par>
                              <p:par>
                                <p:cTn id="195" presetID="0" presetClass="path" presetSubtype="0" accel="50000" decel="50000" fill="hold" nodeType="withEffect">
                                  <p:stCondLst>
                                    <p:cond delay="0"/>
                                  </p:stCondLst>
                                  <p:childTnLst>
                                    <p:animMotion origin="layout" path="M -5.55556E-7 0.00023 L 0.04271 0.21644 " pathEditMode="relative" rAng="0" ptsTypes="AA">
                                      <p:cBhvr>
                                        <p:cTn id="196" dur="1750" fill="hold"/>
                                        <p:tgtEl>
                                          <p:spTgt spid="4">
                                            <p:txEl>
                                              <p:pRg st="3" end="3"/>
                                            </p:txEl>
                                          </p:spTgt>
                                        </p:tgtEl>
                                        <p:attrNameLst>
                                          <p:attrName>ppt_x</p:attrName>
                                          <p:attrName>ppt_y</p:attrName>
                                        </p:attrNameLst>
                                      </p:cBhvr>
                                      <p:rCtr x="2135" y="10810"/>
                                    </p:animMotion>
                                  </p:childTnLst>
                                </p:cTn>
                              </p:par>
                              <p:par>
                                <p:cTn id="197" presetID="0" presetClass="path" presetSubtype="0" accel="50000" decel="50000" fill="hold" nodeType="withEffect">
                                  <p:stCondLst>
                                    <p:cond delay="0"/>
                                  </p:stCondLst>
                                  <p:childTnLst>
                                    <p:animMotion origin="layout" path="M 3.05556E-6 0.00093 L 0.02413 0.14282 " pathEditMode="relative" rAng="0" ptsTypes="AA">
                                      <p:cBhvr>
                                        <p:cTn id="198" dur="1750" fill="hold"/>
                                        <p:tgtEl>
                                          <p:spTgt spid="4">
                                            <p:txEl>
                                              <p:pRg st="4" end="4"/>
                                            </p:txEl>
                                          </p:spTgt>
                                        </p:tgtEl>
                                        <p:attrNameLst>
                                          <p:attrName>ppt_x</p:attrName>
                                          <p:attrName>ppt_y</p:attrName>
                                        </p:attrNameLst>
                                      </p:cBhvr>
                                      <p:rCtr x="1198" y="7083"/>
                                    </p:animMotion>
                                  </p:childTnLst>
                                </p:cTn>
                              </p:par>
                              <p:par>
                                <p:cTn id="199" presetID="0" presetClass="path" presetSubtype="0" accel="50000" decel="50000" fill="hold" nodeType="withEffect">
                                  <p:stCondLst>
                                    <p:cond delay="0"/>
                                  </p:stCondLst>
                                  <p:childTnLst>
                                    <p:animMotion origin="layout" path="M 8.33333E-7 0.00069 L 0.05781 0.06944 " pathEditMode="relative" rAng="0" ptsTypes="AA">
                                      <p:cBhvr>
                                        <p:cTn id="200" dur="1750" fill="hold"/>
                                        <p:tgtEl>
                                          <p:spTgt spid="4">
                                            <p:txEl>
                                              <p:pRg st="5" end="5"/>
                                            </p:txEl>
                                          </p:spTgt>
                                        </p:tgtEl>
                                        <p:attrNameLst>
                                          <p:attrName>ppt_x</p:attrName>
                                          <p:attrName>ppt_y</p:attrName>
                                        </p:attrNameLst>
                                      </p:cBhvr>
                                      <p:rCtr x="2882" y="3426"/>
                                    </p:animMotion>
                                  </p:childTnLst>
                                </p:cTn>
                              </p:par>
                              <p:par>
                                <p:cTn id="201" presetID="0" presetClass="path" presetSubtype="0" accel="50000" decel="50000" fill="hold" nodeType="withEffect">
                                  <p:stCondLst>
                                    <p:cond delay="0"/>
                                  </p:stCondLst>
                                  <p:childTnLst>
                                    <p:animMotion origin="layout" path="M -2.77778E-6 0.00046 L 0.05191 -0.00394 " pathEditMode="relative" rAng="0" ptsTypes="AA">
                                      <p:cBhvr>
                                        <p:cTn id="202" dur="1750" fill="hold"/>
                                        <p:tgtEl>
                                          <p:spTgt spid="4">
                                            <p:txEl>
                                              <p:pRg st="6" end="6"/>
                                            </p:txEl>
                                          </p:spTgt>
                                        </p:tgtEl>
                                        <p:attrNameLst>
                                          <p:attrName>ppt_x</p:attrName>
                                          <p:attrName>ppt_y</p:attrName>
                                        </p:attrNameLst>
                                      </p:cBhvr>
                                      <p:rCtr x="2587" y="-231"/>
                                    </p:animMotion>
                                  </p:childTnLst>
                                </p:cTn>
                              </p:par>
                              <p:par>
                                <p:cTn id="203" presetID="0" presetClass="path" presetSubtype="0" accel="50000" decel="50000" fill="hold" nodeType="withEffect">
                                  <p:stCondLst>
                                    <p:cond delay="0"/>
                                  </p:stCondLst>
                                  <p:childTnLst>
                                    <p:animMotion origin="layout" path="M 0 0.00069 L 0.04583 -0.07755 " pathEditMode="relative" rAng="0" ptsTypes="AA">
                                      <p:cBhvr>
                                        <p:cTn id="204" dur="1750" fill="hold"/>
                                        <p:tgtEl>
                                          <p:spTgt spid="4">
                                            <p:txEl>
                                              <p:pRg st="7" end="7"/>
                                            </p:txEl>
                                          </p:spTgt>
                                        </p:tgtEl>
                                        <p:attrNameLst>
                                          <p:attrName>ppt_x</p:attrName>
                                          <p:attrName>ppt_y</p:attrName>
                                        </p:attrNameLst>
                                      </p:cBhvr>
                                      <p:rCtr x="2292" y="-3912"/>
                                    </p:animMotion>
                                  </p:childTnLst>
                                </p:cTn>
                              </p:par>
                              <p:par>
                                <p:cTn id="205" presetID="0" presetClass="path" presetSubtype="0" accel="50000" decel="50000" fill="hold" nodeType="withEffect">
                                  <p:stCondLst>
                                    <p:cond delay="0"/>
                                  </p:stCondLst>
                                  <p:childTnLst>
                                    <p:animMotion origin="layout" path="M -2.22222E-6 0.00092 L 0.03594 -0.15093 " pathEditMode="relative" rAng="0" ptsTypes="AA">
                                      <p:cBhvr>
                                        <p:cTn id="206" dur="1750" fill="hold"/>
                                        <p:tgtEl>
                                          <p:spTgt spid="4">
                                            <p:txEl>
                                              <p:pRg st="8" end="8"/>
                                            </p:txEl>
                                          </p:spTgt>
                                        </p:tgtEl>
                                        <p:attrNameLst>
                                          <p:attrName>ppt_x</p:attrName>
                                          <p:attrName>ppt_y</p:attrName>
                                        </p:attrNameLst>
                                      </p:cBhvr>
                                      <p:rCtr x="1788" y="-7593"/>
                                    </p:animMotion>
                                  </p:childTnLst>
                                </p:cTn>
                              </p:par>
                              <p:par>
                                <p:cTn id="207" presetID="0" presetClass="path" presetSubtype="0" accel="50000" decel="50000" fill="hold" nodeType="withEffect">
                                  <p:stCondLst>
                                    <p:cond delay="0"/>
                                  </p:stCondLst>
                                  <p:childTnLst>
                                    <p:animMotion origin="layout" path="M 1.11111E-6 0.00046 L 0.10017 -0.22408 " pathEditMode="relative" rAng="0" ptsTypes="AA">
                                      <p:cBhvr>
                                        <p:cTn id="208" dur="1750" fill="hold"/>
                                        <p:tgtEl>
                                          <p:spTgt spid="4">
                                            <p:txEl>
                                              <p:pRg st="9" end="9"/>
                                            </p:txEl>
                                          </p:spTgt>
                                        </p:tgtEl>
                                        <p:attrNameLst>
                                          <p:attrName>ppt_x</p:attrName>
                                          <p:attrName>ppt_y</p:attrName>
                                        </p:attrNameLst>
                                      </p:cBhvr>
                                      <p:rCtr x="5000" y="-11227"/>
                                    </p:animMotion>
                                  </p:childTnLst>
                                </p:cTn>
                              </p:par>
                              <p:par>
                                <p:cTn id="209" presetID="0" presetClass="path" presetSubtype="0" accel="50000" decel="50000" fill="hold" nodeType="withEffect">
                                  <p:stCondLst>
                                    <p:cond delay="0"/>
                                  </p:stCondLst>
                                  <p:childTnLst>
                                    <p:animMotion origin="layout" path="M 0 0.00046 L 0.07083 -0.29746 " pathEditMode="relative" rAng="0" ptsTypes="AA">
                                      <p:cBhvr>
                                        <p:cTn id="210" dur="1750" fill="hold"/>
                                        <p:tgtEl>
                                          <p:spTgt spid="4">
                                            <p:txEl>
                                              <p:pRg st="10" end="10"/>
                                            </p:txEl>
                                          </p:spTgt>
                                        </p:tgtEl>
                                        <p:attrNameLst>
                                          <p:attrName>ppt_x</p:attrName>
                                          <p:attrName>ppt_y</p:attrName>
                                        </p:attrNameLst>
                                      </p:cBhvr>
                                      <p:rCtr x="3542" y="-14907"/>
                                    </p:animMotion>
                                  </p:childTnLst>
                                </p:cTn>
                              </p:par>
                              <p:par>
                                <p:cTn id="211" presetID="0" presetClass="path" presetSubtype="0" accel="50000" decel="50000" fill="hold" nodeType="withEffect">
                                  <p:stCondLst>
                                    <p:cond delay="0"/>
                                  </p:stCondLst>
                                  <p:childTnLst>
                                    <p:animMotion origin="layout" path="M -2.77778E-7 0.00092 L 0.08472 -0.3713 " pathEditMode="relative" rAng="0" ptsTypes="AA">
                                      <p:cBhvr>
                                        <p:cTn id="212" dur="1750" fill="hold"/>
                                        <p:tgtEl>
                                          <p:spTgt spid="4">
                                            <p:txEl>
                                              <p:pRg st="11" end="11"/>
                                            </p:txEl>
                                          </p:spTgt>
                                        </p:tgtEl>
                                        <p:attrNameLst>
                                          <p:attrName>ppt_x</p:attrName>
                                          <p:attrName>ppt_y</p:attrName>
                                        </p:attrNameLst>
                                      </p:cBhvr>
                                      <p:rCtr x="4236" y="-18611"/>
                                    </p:animMotion>
                                  </p:childTnLst>
                                </p:cTn>
                              </p:par>
                              <p:par>
                                <p:cTn id="213" presetID="0" presetClass="path" presetSubtype="0" accel="50000" decel="50000" fill="hold" nodeType="withEffect">
                                  <p:stCondLst>
                                    <p:cond delay="0"/>
                                  </p:stCondLst>
                                  <p:childTnLst>
                                    <p:animMotion origin="layout" path="M 3.05556E-6 0.00092 L 0.0493 -0.44422 " pathEditMode="relative" rAng="0" ptsTypes="AA">
                                      <p:cBhvr>
                                        <p:cTn id="214" dur="1750" fill="hold"/>
                                        <p:tgtEl>
                                          <p:spTgt spid="4">
                                            <p:txEl>
                                              <p:pRg st="12" end="12"/>
                                            </p:txEl>
                                          </p:spTgt>
                                        </p:tgtEl>
                                        <p:attrNameLst>
                                          <p:attrName>ppt_x</p:attrName>
                                          <p:attrName>ppt_y</p:attrName>
                                        </p:attrNameLst>
                                      </p:cBhvr>
                                      <p:rCtr x="2465" y="-2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5" grpId="0"/>
      <p:bldP spid="5" grpId="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65CA-9BA0-48E5-BA2F-DD89E13B20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402881-AC5E-4B65-BAAF-9882D6263DF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2605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06008"/>
            <a:ext cx="8229600" cy="264598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He who disdains instruction despises his own soul, But he who heeds rebuke gets understanding.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Proverbs 15:32</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40491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35864" y="1094550"/>
            <a:ext cx="8229600" cy="49222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 strong reputation is like a good bonfire. When you have one kindled it's easy to keep the flame burning, even if someone comes along and tries to piss on it. But if you fall asleep and neglect it ... You'll wake up with ashes.”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3997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5000" r="-5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06008"/>
            <a:ext cx="8229600" cy="2645983"/>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he who endures to the end shall be saved.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Matthew 24:13</a:t>
            </a:r>
            <a:endPar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918772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4000</TotalTime>
  <Words>1911</Words>
  <Application>Microsoft Office PowerPoint</Application>
  <PresentationFormat>On-screen Show (4:3)</PresentationFormat>
  <Paragraphs>132</Paragraphs>
  <Slides>69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Franklin Gothic Demi</vt:lpstr>
      <vt:lpstr>Calibri</vt:lpstr>
      <vt:lpstr>Arial</vt:lpstr>
      <vt:lpstr>Default Design</vt:lpstr>
      <vt:lpstr>PowerPoint Presentation</vt:lpstr>
      <vt:lpstr>PowerPoint Presentation</vt:lpstr>
      <vt:lpstr>12. Zachary Taylor (1849-1850)</vt:lpstr>
      <vt:lpstr>“The Bible is the best of books, and I wish it were in the hands of every one. It is indispensable to the safety and permanence of our institutions. A free government can not exist without religion and morals, and there cannot be morals without religion. Especially should the Bible be placed in the hands of the young. It is the best school book in the world. I would that all our people were brought up under the influence of that holy book.”</vt:lpstr>
      <vt:lpstr>For the word of God is living and powerful, and sharper than any two-edged sword, piercing even to the division of soul and spirit, and of joints and marrow, and is a discerner of the thoughts and intents of the heart. — Hebrews 4:12</vt:lpstr>
      <vt:lpstr>All Scripture is given by inspiration of God, and is profitable for doctrine, for reproof, for correction, for instruction in righteousness, ... — 2nd Timothy 3:16</vt:lpstr>
      <vt:lpstr>He who disdains instruction despises his own soul, But he who heeds rebuke gets understanding.  — Proverbs 15:32  </vt:lpstr>
      <vt:lpstr>“A strong reputation is like a good bonfire. When you have one kindled it's easy to keep the flame burning, even if someone comes along and tries to piss on it. But if you fall asleep and neglect it ... You'll wake up with ashes.”</vt:lpstr>
      <vt:lpstr>"But he who endures to the end shall be saved.— Matthew 24:13</vt:lpstr>
      <vt:lpstr>“The only ground of hope for the continuance of our free institutions is in the proper moral and religious training of the children, that they may be prepared to discharge aright the duties of men and citizens.”</vt:lpstr>
      <vt:lpstr>“For more than half a century, during which kingdoms and empires have fallen, this Union has stood unshaken. The patriots who formed it have long since descended to the grave; yet still it remains, the proudest monument to their memory. . .”</vt:lpstr>
      <vt:lpstr>PowerPoint Presentation</vt:lpstr>
      <vt:lpstr>PowerPoint Presentation</vt:lpstr>
      <vt:lpstr>PowerPoint Presentation</vt:lpstr>
      <vt:lpstr>PowerPoint Presentation</vt:lpstr>
      <vt:lpstr>PowerPoint Presentation</vt:lpstr>
      <vt:lpstr>13. Millard Fillmore (1850-1853)</vt:lpstr>
      <vt:lpstr>“May God save the country, for it is evident that the people will not.”</vt:lpstr>
      <vt:lpstr>There is a way that seems right     to a man, But its end is the way     of death. — Proverbs 14:12</vt:lpstr>
      <vt:lpstr>“Let us remember that revolutions do not always establish freedom. Our own free institutions were not the offspring of our revolution. They existed before.”</vt:lpstr>
      <vt:lpstr>“God knows that I detest slavery, but it is an existing evil, for which we are not responsible, and we must endure it, till we can get rid of it without destroying the last hope of free government in the world.” </vt:lpstr>
      <vt:lpstr>Stand fast therefore in the liberty by which Christ has made us free, and do not be entangled again with a yoke of bondage. — Galatians 5:1</vt:lpstr>
      <vt:lpstr>“The Masonic fraternity tramples upon our rights, defeats the administration of justice, and bids defiance to every government which it cannot control.” </vt:lpstr>
      <vt:lpstr>“I am tolerant of all creeds. Yet if any sect suffered itself to be used for political objects I would meet it by political opposition. In my view church and state should be separate, not only in form, but fact. Religion and politics should not be mingled.”</vt:lpstr>
      <vt:lpstr>“The law is the only sure protection of the weak, and the only efficient restraint upon the strong.”</vt:lpstr>
      <vt:lpstr>Let love be without hypocrisy. Abhor what is evil. Cling to         what is good. — Romans 12:9</vt:lpstr>
      <vt:lpstr>PowerPoint Presentation</vt:lpstr>
      <vt:lpstr>PowerPoint Presentation</vt:lpstr>
      <vt:lpstr>PowerPoint Presentation</vt:lpstr>
      <vt:lpstr>PowerPoint Presentation</vt:lpstr>
      <vt:lpstr>PowerPoint Presentation</vt:lpstr>
      <vt:lpstr>PowerPoint Presentation</vt:lpstr>
      <vt:lpstr>12. Zachary Taylor (1849-1850)</vt:lpstr>
      <vt:lpstr>“The Bible is the best of books, and I wish it were in the hands of every one. It is indispensable to the safety and permanence of our institutions. A free government can not exist without religion and morals, and there cannot be morals without religion. Especially should the Bible be placed in the hands of the young. It is the best school book in the world. I would that all our people were brought up under the influence of that holy book.”</vt:lpstr>
      <vt:lpstr>13. Millard Fillmore (1850-1853)</vt:lpstr>
      <vt:lpstr>14. Franklin Pierce (1853-1857)</vt:lpstr>
      <vt:lpstr>“But let not the foundation of our hope rest upon man's wisdom. It will not be sufficient that sectional prejudices find no place in the public deliberations. It will not be sufficient that the rash counsels of human passion are rejected. It must be felt that there is no national security but in the nation's humble, acknowledged dependence upon God and His overruling providence.”</vt:lpstr>
      <vt:lpstr>“The dangers of a concentration of all power in the general government of a confederacy so vast as ours are too obvious to be disregarded.”</vt:lpstr>
      <vt:lpstr>And with many other words he testified and exhorted them, saying, "Be saved from this perverse generation." — Acts 2:40</vt:lpstr>
      <vt:lpstr>“In expressing briefly my views upon an important subject which has recently agitated the nation..., I fervently hope that the question is at rest and that no sectional or ambitious or fanatical excitement may again threaten the durability of our institutions.” </vt:lpstr>
      <vt:lpstr>“I can express no better hope for my country than that the kind Providence which smiled upon our fathers may enable their children to preserve the blessings they have inherited.”</vt:lpstr>
      <vt:lpstr>... who desires all men to be saved and to come to the knowledge of the truth. — 1st Timothy 2:4</vt:lpstr>
      <vt:lpstr>“The constitutionality and propriety of the Federal Government assuming to enter into a novel and vast field of legislation, namely, that of providing for the care and support of all those ... who by any form of calamity become fit objects of public philanthropy. ... READILY and, I trust, feelingly acknowledge the duty incumbent on us all   … to provide for those who, in the mysterious order of Providence, are subject to want and to disease of body or mind; …”</vt:lpstr>
      <vt:lpstr>Pure and undefiled religion before God and the Father is this: to visit orphans and widows in their trouble, and to keep oneself unspotted from the world.               — James 1:27 </vt:lpstr>
      <vt:lpstr>“The founders of the Republic dealt with things as they were presented to them, in a spirit of self sacrificing Patriotism and as time has proved, with a comprehensive wisdom which it will always be safe for us to consult”</vt:lpstr>
      <vt:lpstr>Of all knaves the religious knave is the worst.</vt:lpstr>
      <vt:lpstr>Then Jesus answered and said:       "A certain man went down from Jerusalem to Jericho, and fell among thieves, who stripped him of his clothing, wounded him, and departed, leaving him half dead. Now by chance a certain priest came down that road. And when   he saw him, he passed by on           the other side. " — Luke 10:30-31 </vt:lpstr>
      <vt:lpstr>PowerPoint Presentation</vt:lpstr>
      <vt:lpstr>PowerPoint Presentation</vt:lpstr>
      <vt:lpstr>PowerPoint Presentation</vt:lpstr>
      <vt:lpstr>PowerPoint Presentation</vt:lpstr>
      <vt:lpstr>15. James Buchanan (1857-1861)</vt:lpstr>
      <vt:lpstr>“The Government of the United States possesses no power whatever over the question of religion.”</vt:lpstr>
      <vt:lpstr>So continuing daily with one accord in the temple, and breaking bread from house to house, they ate their food with gladness and simplicity of heart, praising God and having favor with all the people. And the Lord added to    the church daily those who were  being saved.. — Acts 2:46-47</vt:lpstr>
      <vt:lpstr>“There is nothing stable but Heaven and the Constitution.”</vt:lpstr>
      <vt:lpstr>“The course of events is so rapidly hastening forward that the emergency may soon arise when you may be called upon to decide the momentous question whether you possess the power by force of arms to compel a State to remain in the Union.” </vt:lpstr>
      <vt:lpstr>“The storm of frenzy and faction must inevitably dash itself in vain against the unshaken rock of the Constitution.”</vt:lpstr>
      <vt:lpstr>"Therefore whoever hears these sayings of Mine, and does them, I will liken him to a wise man who built his house on the rock: and the rain descended, the floods came, and the winds blew and beat on that house; and it did not fall, for it was founded on the rock. But everyone who hears these sayings of Mine, and does not do them, will be like a foolish man who built his house on the sand: and the rain descended, the floods came, and the winds blew and beat on that house; and it fell. And great was its fall."  — Matthew 7:24-27</vt:lpstr>
      <vt:lpstr>“Our union rests upon public opinion, and can never be cemented by the blood of its citizens shed in civil war.”</vt:lpstr>
      <vt:lpstr>“Liberty must be allowed to work out its natural results; and these will, ere long, astonish the world.”</vt:lpstr>
      <vt:lpstr>While they promise them liberty, they themselves are slaves of corruption; for by whom a person is overcome, by him also he is brought into bondage. — 2nd Peter 2:19</vt:lpstr>
      <vt:lpstr>“I am the last President of the United States!” </vt:lpstr>
      <vt:lpstr>PowerPoint Presentation</vt:lpstr>
      <vt:lpstr>PowerPoint Presentation</vt:lpstr>
      <vt:lpstr>PowerPoint Presentation</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346</cp:revision>
  <dcterms:created xsi:type="dcterms:W3CDTF">2014-04-12T23:55:49Z</dcterms:created>
  <dcterms:modified xsi:type="dcterms:W3CDTF">2018-06-26T18:32:06Z</dcterms:modified>
</cp:coreProperties>
</file>